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officeDocument/2006/relationships/officeDocument" Target="ppt/presentation.xml" Id="rId1" /><Relationship Type="http://schemas.openxmlformats.org/officeDocument/2006/relationships/custom-properties" Target="docProps/custom.xml" Id="rId5" /><Relationship Type="http://schemas.openxmlformats.org/officeDocument/2006/relationships/extended-properties" Target="docProps/app.xml" Id="rId4" /></Relationships>
</file>

<file path=ppt/presentation.xml><?xml version="1.0" encoding="utf-8"?>
<p:presentation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4"/>
    <p:sldMasterId id="2147483738" r:id="rId5"/>
    <p:sldMasterId id="2147483751" r:id="rId6"/>
  </p:sldMasterIdLst>
  <p:notesMasterIdLst>
    <p:notesMasterId r:id="rId25"/>
  </p:notesMasterIdLst>
  <p:handoutMasterIdLst>
    <p:handoutMasterId r:id="rId26"/>
  </p:handoutMasterIdLst>
  <p:sldIdLst>
    <p:sldId id="286" r:id="rId7"/>
    <p:sldId id="264" r:id="rId8"/>
    <p:sldId id="261" r:id="rId9"/>
    <p:sldId id="276" r:id="rId10"/>
    <p:sldId id="269" r:id="rId11"/>
    <p:sldId id="271" r:id="rId12"/>
    <p:sldId id="277" r:id="rId13"/>
    <p:sldId id="278" r:id="rId14"/>
    <p:sldId id="256" r:id="rId15"/>
    <p:sldId id="280" r:id="rId16"/>
    <p:sldId id="279" r:id="rId17"/>
    <p:sldId id="291" r:id="rId18"/>
    <p:sldId id="292" r:id="rId19"/>
    <p:sldId id="293" r:id="rId20"/>
    <p:sldId id="294" r:id="rId21"/>
    <p:sldId id="298" r:id="rId22"/>
    <p:sldId id="297" r:id="rId23"/>
    <p:sldId id="296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A5705A5-BF59-45AB-9358-9FEC29230316}">
          <p14:sldIdLst>
            <p14:sldId id="286"/>
            <p14:sldId id="264"/>
            <p14:sldId id="261"/>
            <p14:sldId id="276"/>
            <p14:sldId id="269"/>
            <p14:sldId id="271"/>
            <p14:sldId id="277"/>
            <p14:sldId id="278"/>
            <p14:sldId id="256"/>
            <p14:sldId id="280"/>
            <p14:sldId id="279"/>
          </p14:sldIdLst>
        </p14:section>
        <p14:section name="Updated Items" id="{F5671F66-1A54-46D0-A27B-3D4F7B3C4503}">
          <p14:sldIdLst>
            <p14:sldId id="291"/>
            <p14:sldId id="292"/>
            <p14:sldId id="293"/>
            <p14:sldId id="294"/>
            <p14:sldId id="298"/>
            <p14:sldId id="297"/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635"/>
    <a:srgbClr val="865640"/>
    <a:srgbClr val="009644"/>
    <a:srgbClr val="FBE6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01" autoAdjust="0"/>
    <p:restoredTop sz="86659" autoAdjust="0"/>
  </p:normalViewPr>
  <p:slideViewPr>
    <p:cSldViewPr snapToGrid="0">
      <p:cViewPr varScale="1">
        <p:scale>
          <a:sx n="119" d="100"/>
          <a:sy n="119" d="100"/>
        </p:scale>
        <p:origin x="110" y="4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1" d="100"/>
          <a:sy n="71" d="100"/>
        </p:scale>
        <p:origin x="2676" y="30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2.xml" Id="rId8" /><Relationship Type="http://schemas.openxmlformats.org/officeDocument/2006/relationships/slide" Target="slides/slide7.xml" Id="rId13" /><Relationship Type="http://schemas.openxmlformats.org/officeDocument/2006/relationships/slide" Target="slides/slide12.xml" Id="rId18" /><Relationship Type="http://schemas.openxmlformats.org/officeDocument/2006/relationships/handoutMaster" Target="handoutMasters/handoutMaster1.xml" Id="rId26" /><Relationship Type="http://schemas.openxmlformats.org/officeDocument/2006/relationships/slide" Target="slides/slide15.xml" Id="rId21" /><Relationship Type="http://schemas.openxmlformats.org/officeDocument/2006/relationships/slide" Target="slides/slide1.xml" Id="rId7" /><Relationship Type="http://schemas.openxmlformats.org/officeDocument/2006/relationships/slide" Target="slides/slide6.xml" Id="rId12" /><Relationship Type="http://schemas.openxmlformats.org/officeDocument/2006/relationships/slide" Target="slides/slide11.xml" Id="rId17" /><Relationship Type="http://schemas.openxmlformats.org/officeDocument/2006/relationships/notesMaster" Target="notesMasters/notesMaster1.xml" Id="rId25" /><Relationship Type="http://schemas.openxmlformats.org/officeDocument/2006/relationships/slide" Target="slides/slide10.xml" Id="rId16" /><Relationship Type="http://schemas.openxmlformats.org/officeDocument/2006/relationships/slide" Target="slides/slide14.xml" Id="rId20" /><Relationship Type="http://schemas.openxmlformats.org/officeDocument/2006/relationships/theme" Target="theme/theme1.xml" Id="rId29" /><Relationship Type="http://schemas.openxmlformats.org/officeDocument/2006/relationships/slideMaster" Target="slideMasters/slideMaster3.xml" Id="rId6" /><Relationship Type="http://schemas.openxmlformats.org/officeDocument/2006/relationships/slide" Target="slides/slide5.xml" Id="rId11" /><Relationship Type="http://schemas.openxmlformats.org/officeDocument/2006/relationships/slide" Target="slides/slide18.xml" Id="rId24" /><Relationship Type="http://schemas.openxmlformats.org/officeDocument/2006/relationships/slideMaster" Target="slideMasters/slideMaster2.xml" Id="rId5" /><Relationship Type="http://schemas.openxmlformats.org/officeDocument/2006/relationships/slide" Target="slides/slide9.xml" Id="rId15" /><Relationship Type="http://schemas.openxmlformats.org/officeDocument/2006/relationships/slide" Target="slides/slide17.xml" Id="rId23" /><Relationship Type="http://schemas.openxmlformats.org/officeDocument/2006/relationships/viewProps" Target="viewProps.xml" Id="rId28" /><Relationship Type="http://schemas.openxmlformats.org/officeDocument/2006/relationships/slide" Target="slides/slide4.xml" Id="rId10" /><Relationship Type="http://schemas.openxmlformats.org/officeDocument/2006/relationships/slide" Target="slides/slide13.xml" Id="rId19" /><Relationship Type="http://schemas.openxmlformats.org/officeDocument/2006/relationships/slideMaster" Target="slideMasters/slideMaster1.xml" Id="rId4" /><Relationship Type="http://schemas.openxmlformats.org/officeDocument/2006/relationships/slide" Target="slides/slide3.xml" Id="rId9" /><Relationship Type="http://schemas.openxmlformats.org/officeDocument/2006/relationships/slide" Target="slides/slide8.xml" Id="rId14" /><Relationship Type="http://schemas.openxmlformats.org/officeDocument/2006/relationships/slide" Target="slides/slide16.xml" Id="rId22" /><Relationship Type="http://schemas.openxmlformats.org/officeDocument/2006/relationships/presProps" Target="presProps.xml" Id="rId27" /><Relationship Type="http://schemas.openxmlformats.org/officeDocument/2006/relationships/tableStyles" Target="tableStyles.xml" Id="rId30" 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4" Type="http://schemas.openxmlformats.org/officeDocument/2006/relationships/image" Target="../media/image11.svg"/></Relationships>
</file>

<file path=ppt/diagrams/_rels/data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4" Type="http://schemas.openxmlformats.org/officeDocument/2006/relationships/image" Target="../media/image11.svg"/></Relationships>
</file>

<file path=ppt/diagrams/_rels/drawing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#7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#8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#9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r="http://schemas.openxmlformats.org/officeDocument/2006/relationships" xmlns:a14="http://schemas.microsoft.com/office/drawing/2010/main" xmlns:asvg="http://schemas.microsoft.com/office/drawing/2016/SVG/main" xmlns:dgm14="http://schemas.microsoft.com/office/drawing/2010/diagram" xmlns:dsp="http://schemas.microsoft.com/office/drawing/2008/diagram" xmlns:dgm="http://schemas.openxmlformats.org/drawingml/2006/diagram" xmlns:a="http://schemas.openxmlformats.org/drawingml/2006/main">
  <dgm:ptLst>
    <dgm:pt modelId="{82D72D1C-E41B-4A65-85AD-044B458DE1D5}" type="doc">
      <dgm:prSet loTypeId="urn:microsoft.com/office/officeart/2018/5/layout/IconCircleLabelList" loCatId="icon" qsTypeId="urn:microsoft.com/office/officeart/2005/8/quickstyle/simple1#15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6FB11B88-8FD5-4314-B785-A21C48D215A8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1800" b="1" dirty="0"/>
            <a:t>$1,411 average annual reduction in household property taxes</a:t>
          </a:r>
          <a:r>
            <a:rPr lang="en-US" sz="1800" b="1" baseline="30000" dirty="0"/>
            <a:t>1</a:t>
          </a:r>
          <a:r>
            <a:rPr lang="en-US" sz="1800" b="1" dirty="0"/>
            <a:t> </a:t>
          </a:r>
        </a:p>
      </dgm:t>
    </dgm:pt>
    <dgm:pt modelId="{8F60A62E-9F02-4F30-BEB4-0ADA88674F6B}" type="parTrans" cxnId="{37494C3F-E607-4BA6-A30A-ECC3E4B0FE51}">
      <dgm:prSet/>
      <dgm:spPr/>
      <dgm:t>
        <a:bodyPr/>
        <a:lstStyle/>
        <a:p>
          <a:endParaRPr lang="en-US"/>
        </a:p>
      </dgm:t>
    </dgm:pt>
    <dgm:pt modelId="{2337D697-3128-4A8F-9285-4F988FD72A2E}" type="sibTrans" cxnId="{37494C3F-E607-4BA6-A30A-ECC3E4B0FE51}">
      <dgm:prSet/>
      <dgm:spPr/>
      <dgm:t>
        <a:bodyPr/>
        <a:lstStyle/>
        <a:p>
          <a:endParaRPr lang="en-US"/>
        </a:p>
      </dgm:t>
    </dgm:pt>
    <dgm:pt modelId="{C753F1A3-C601-475C-977E-88E349F17E46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1800" b="1" dirty="0"/>
            <a:t>unlock retail development with a ~43% metro district tax cut</a:t>
          </a:r>
          <a:r>
            <a:rPr lang="en-US" sz="1800" b="1" baseline="30000" dirty="0"/>
            <a:t>2</a:t>
          </a:r>
          <a:r>
            <a:rPr lang="en-US" sz="1800" b="1" dirty="0"/>
            <a:t> </a:t>
          </a:r>
        </a:p>
      </dgm:t>
    </dgm:pt>
    <dgm:pt modelId="{835AF581-81F4-498A-B30E-A700D3FC4BC7}" type="parTrans" cxnId="{A6F158C7-E130-4EF7-AD3D-371666F9AD3F}">
      <dgm:prSet/>
      <dgm:spPr/>
      <dgm:t>
        <a:bodyPr/>
        <a:lstStyle/>
        <a:p>
          <a:endParaRPr lang="en-US"/>
        </a:p>
      </dgm:t>
    </dgm:pt>
    <dgm:pt modelId="{79301EFE-FEAD-4916-9474-D09572B04AFD}" type="sibTrans" cxnId="{A6F158C7-E130-4EF7-AD3D-371666F9AD3F}">
      <dgm:prSet/>
      <dgm:spPr/>
      <dgm:t>
        <a:bodyPr/>
        <a:lstStyle/>
        <a:p>
          <a:endParaRPr lang="en-US"/>
        </a:p>
      </dgm:t>
    </dgm:pt>
    <dgm:pt modelId="{D80F8838-DE25-48B8-AD57-24AE7558ECA3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1800" b="1" dirty="0"/>
            <a:t>Reduce existing debt by </a:t>
          </a:r>
          <a:r>
            <a:rPr lang="en-US" sz="1800" b="1" dirty="0">
              <a:solidFill>
                <a:schemeClr val="tx1"/>
              </a:solidFill>
            </a:rPr>
            <a:t>$16.9m </a:t>
          </a:r>
          <a:r>
            <a:rPr lang="en-US" sz="1800" b="1" dirty="0"/>
            <a:t>and RESTRICT FUTURE DEBT</a:t>
          </a:r>
        </a:p>
      </dgm:t>
    </dgm:pt>
    <dgm:pt modelId="{529E604D-E86D-4B5A-BFC0-5082DBD91F76}" type="parTrans" cxnId="{E31623AB-239C-4825-B367-30B2B2ABD132}">
      <dgm:prSet/>
      <dgm:spPr/>
      <dgm:t>
        <a:bodyPr/>
        <a:lstStyle/>
        <a:p>
          <a:endParaRPr lang="en-US"/>
        </a:p>
      </dgm:t>
    </dgm:pt>
    <dgm:pt modelId="{5C7E8CCF-060F-44F9-8C19-EA5C2DDDEC92}" type="sibTrans" cxnId="{E31623AB-239C-4825-B367-30B2B2ABD132}">
      <dgm:prSet/>
      <dgm:spPr/>
      <dgm:t>
        <a:bodyPr/>
        <a:lstStyle/>
        <a:p>
          <a:endParaRPr lang="en-US"/>
        </a:p>
      </dgm:t>
    </dgm:pt>
    <dgm:pt modelId="{A6E1C1F8-CB1F-49F1-9E9C-153712B4D959}" type="pres">
      <dgm:prSet presAssocID="{82D72D1C-E41B-4A65-85AD-044B458DE1D5}" presName="root" presStyleCnt="0">
        <dgm:presLayoutVars>
          <dgm:dir/>
          <dgm:resizeHandles val="exact"/>
        </dgm:presLayoutVars>
      </dgm:prSet>
      <dgm:spPr/>
    </dgm:pt>
    <dgm:pt modelId="{01D5AB27-C0E4-4F01-BF7B-923A11C5AB1E}" type="pres">
      <dgm:prSet presAssocID="{6FB11B88-8FD5-4314-B785-A21C48D215A8}" presName="compNode" presStyleCnt="0"/>
      <dgm:spPr/>
    </dgm:pt>
    <dgm:pt modelId="{8E2DD2A8-730D-4802-B2B8-AD8AAC68BF44}" type="pres">
      <dgm:prSet presAssocID="{6FB11B88-8FD5-4314-B785-A21C48D215A8}" presName="iconBgRect" presStyleLbl="bgShp" presStyleIdx="0" presStyleCnt="3"/>
      <dgm:spPr/>
    </dgm:pt>
    <dgm:pt modelId="{C7B19511-DF23-4389-BA82-59B079D447DF}" type="pres">
      <dgm:prSet presAssocID="{6FB11B88-8FD5-4314-B785-A21C48D215A8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" title=""/>
        </a:ext>
      </dgm:extLst>
    </dgm:pt>
    <dgm:pt modelId="{E370726C-6D69-4EC8-9E54-42AE72841C3C}" type="pres">
      <dgm:prSet presAssocID="{6FB11B88-8FD5-4314-B785-A21C48D215A8}" presName="spaceRect" presStyleCnt="0"/>
      <dgm:spPr/>
    </dgm:pt>
    <dgm:pt modelId="{D64FBE8A-4A81-478B-B6F1-6A39B661162C}" type="pres">
      <dgm:prSet presAssocID="{6FB11B88-8FD5-4314-B785-A21C48D215A8}" presName="textRect" presStyleLbl="revTx" presStyleIdx="0" presStyleCnt="3">
        <dgm:presLayoutVars>
          <dgm:chMax val="1"/>
          <dgm:chPref val="1"/>
        </dgm:presLayoutVars>
      </dgm:prSet>
      <dgm:spPr/>
    </dgm:pt>
    <dgm:pt modelId="{32C3DEEF-C779-4E1A-86AF-BCE59A6AAA58}" type="pres">
      <dgm:prSet presAssocID="{2337D697-3128-4A8F-9285-4F988FD72A2E}" presName="sibTrans" presStyleCnt="0"/>
      <dgm:spPr/>
    </dgm:pt>
    <dgm:pt modelId="{DE6CEACC-73A7-46D5-982F-1A6BDFBB04CA}" type="pres">
      <dgm:prSet presAssocID="{C753F1A3-C601-475C-977E-88E349F17E46}" presName="compNode" presStyleCnt="0"/>
      <dgm:spPr/>
    </dgm:pt>
    <dgm:pt modelId="{AA18682C-FB3C-4B8E-B073-912E5A95BA3D}" type="pres">
      <dgm:prSet presAssocID="{C753F1A3-C601-475C-977E-88E349F17E46}" presName="iconBgRect" presStyleLbl="bgShp" presStyleIdx="1" presStyleCnt="3"/>
      <dgm:spPr/>
    </dgm:pt>
    <dgm:pt modelId="{2B5B1CB8-9CF8-4876-8D3A-B764145AE097}" type="pres">
      <dgm:prSet presAssocID="{C753F1A3-C601-475C-977E-88E349F17E46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" title=""/>
        </a:ext>
      </dgm:extLst>
    </dgm:pt>
    <dgm:pt modelId="{6881EAC9-C141-4CF3-876C-7456056109A4}" type="pres">
      <dgm:prSet presAssocID="{C753F1A3-C601-475C-977E-88E349F17E46}" presName="spaceRect" presStyleCnt="0"/>
      <dgm:spPr/>
    </dgm:pt>
    <dgm:pt modelId="{642BE91B-F213-416F-846B-05A8C771C44F}" type="pres">
      <dgm:prSet presAssocID="{C753F1A3-C601-475C-977E-88E349F17E46}" presName="textRect" presStyleLbl="revTx" presStyleIdx="1" presStyleCnt="3">
        <dgm:presLayoutVars>
          <dgm:chMax val="1"/>
          <dgm:chPref val="1"/>
        </dgm:presLayoutVars>
      </dgm:prSet>
      <dgm:spPr/>
    </dgm:pt>
    <dgm:pt modelId="{7A37CA3E-DB5E-4565-8BF9-83A241DDA1A5}" type="pres">
      <dgm:prSet presAssocID="{79301EFE-FEAD-4916-9474-D09572B04AFD}" presName="sibTrans" presStyleCnt="0"/>
      <dgm:spPr/>
    </dgm:pt>
    <dgm:pt modelId="{4AB6D550-F31A-466B-89C2-64968AA79BCF}" type="pres">
      <dgm:prSet presAssocID="{D80F8838-DE25-48B8-AD57-24AE7558ECA3}" presName="compNode" presStyleCnt="0"/>
      <dgm:spPr/>
    </dgm:pt>
    <dgm:pt modelId="{59F3F6F7-34BA-4504-B1AB-86B17D004800}" type="pres">
      <dgm:prSet presAssocID="{D80F8838-DE25-48B8-AD57-24AE7558ECA3}" presName="iconBgRect" presStyleLbl="bgShp" presStyleIdx="2" presStyleCnt="3"/>
      <dgm:spPr/>
    </dgm:pt>
    <dgm:pt modelId="{5432C054-065B-4D7C-8545-B132E6738123}" type="pres">
      <dgm:prSet presAssocID="{D80F8838-DE25-48B8-AD57-24AE7558ECA3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" title=""/>
        </a:ext>
      </dgm:extLst>
    </dgm:pt>
    <dgm:pt modelId="{5A2E3E67-0E06-479D-9F07-FD836987CD4F}" type="pres">
      <dgm:prSet presAssocID="{D80F8838-DE25-48B8-AD57-24AE7558ECA3}" presName="spaceRect" presStyleCnt="0"/>
      <dgm:spPr/>
    </dgm:pt>
    <dgm:pt modelId="{82561E8A-1E7C-4E1F-83D8-882D4B1426BD}" type="pres">
      <dgm:prSet presAssocID="{D80F8838-DE25-48B8-AD57-24AE7558ECA3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37494C3F-E607-4BA6-A30A-ECC3E4B0FE51}" srcId="{82D72D1C-E41B-4A65-85AD-044B458DE1D5}" destId="{6FB11B88-8FD5-4314-B785-A21C48D215A8}" srcOrd="0" destOrd="0" parTransId="{8F60A62E-9F02-4F30-BEB4-0ADA88674F6B}" sibTransId="{2337D697-3128-4A8F-9285-4F988FD72A2E}"/>
    <dgm:cxn modelId="{7A4C497D-F470-4A54-9957-D33334E00EB4}" type="presOf" srcId="{D80F8838-DE25-48B8-AD57-24AE7558ECA3}" destId="{82561E8A-1E7C-4E1F-83D8-882D4B1426BD}" srcOrd="0" destOrd="0" presId="urn:microsoft.com/office/officeart/2018/5/layout/IconCircleLabelList"/>
    <dgm:cxn modelId="{55F05E7E-87C3-4AF2-983F-2F0D10BBCA61}" type="presOf" srcId="{C753F1A3-C601-475C-977E-88E349F17E46}" destId="{642BE91B-F213-416F-846B-05A8C771C44F}" srcOrd="0" destOrd="0" presId="urn:microsoft.com/office/officeart/2018/5/layout/IconCircleLabelList"/>
    <dgm:cxn modelId="{A7C6E988-9F09-4877-B3B5-F6BAA7C2D0F4}" type="presOf" srcId="{6FB11B88-8FD5-4314-B785-A21C48D215A8}" destId="{D64FBE8A-4A81-478B-B6F1-6A39B661162C}" srcOrd="0" destOrd="0" presId="urn:microsoft.com/office/officeart/2018/5/layout/IconCircleLabelList"/>
    <dgm:cxn modelId="{58EADE8B-3813-4010-8E25-7E645344EFD5}" type="presOf" srcId="{82D72D1C-E41B-4A65-85AD-044B458DE1D5}" destId="{A6E1C1F8-CB1F-49F1-9E9C-153712B4D959}" srcOrd="0" destOrd="0" presId="urn:microsoft.com/office/officeart/2018/5/layout/IconCircleLabelList"/>
    <dgm:cxn modelId="{E31623AB-239C-4825-B367-30B2B2ABD132}" srcId="{82D72D1C-E41B-4A65-85AD-044B458DE1D5}" destId="{D80F8838-DE25-48B8-AD57-24AE7558ECA3}" srcOrd="2" destOrd="0" parTransId="{529E604D-E86D-4B5A-BFC0-5082DBD91F76}" sibTransId="{5C7E8CCF-060F-44F9-8C19-EA5C2DDDEC92}"/>
    <dgm:cxn modelId="{A6F158C7-E130-4EF7-AD3D-371666F9AD3F}" srcId="{82D72D1C-E41B-4A65-85AD-044B458DE1D5}" destId="{C753F1A3-C601-475C-977E-88E349F17E46}" srcOrd="1" destOrd="0" parTransId="{835AF581-81F4-498A-B30E-A700D3FC4BC7}" sibTransId="{79301EFE-FEAD-4916-9474-D09572B04AFD}"/>
    <dgm:cxn modelId="{A16E4BF6-D1EF-48DC-B2FE-69CD13BE4A96}" type="presParOf" srcId="{A6E1C1F8-CB1F-49F1-9E9C-153712B4D959}" destId="{01D5AB27-C0E4-4F01-BF7B-923A11C5AB1E}" srcOrd="0" destOrd="0" presId="urn:microsoft.com/office/officeart/2018/5/layout/IconCircleLabelList"/>
    <dgm:cxn modelId="{E249EB5C-18C8-40C9-9C05-5878A8B0722E}" type="presParOf" srcId="{01D5AB27-C0E4-4F01-BF7B-923A11C5AB1E}" destId="{8E2DD2A8-730D-4802-B2B8-AD8AAC68BF44}" srcOrd="0" destOrd="0" presId="urn:microsoft.com/office/officeart/2018/5/layout/IconCircleLabelList"/>
    <dgm:cxn modelId="{29B2A9D1-692C-4E36-9329-C8099BDBBBC8}" type="presParOf" srcId="{01D5AB27-C0E4-4F01-BF7B-923A11C5AB1E}" destId="{C7B19511-DF23-4389-BA82-59B079D447DF}" srcOrd="1" destOrd="0" presId="urn:microsoft.com/office/officeart/2018/5/layout/IconCircleLabelList"/>
    <dgm:cxn modelId="{4AE9AC86-20F2-48C6-8786-CC54E6E6736E}" type="presParOf" srcId="{01D5AB27-C0E4-4F01-BF7B-923A11C5AB1E}" destId="{E370726C-6D69-4EC8-9E54-42AE72841C3C}" srcOrd="2" destOrd="0" presId="urn:microsoft.com/office/officeart/2018/5/layout/IconCircleLabelList"/>
    <dgm:cxn modelId="{E1F4E4B9-7E5F-4F61-A787-C5E83BF0361F}" type="presParOf" srcId="{01D5AB27-C0E4-4F01-BF7B-923A11C5AB1E}" destId="{D64FBE8A-4A81-478B-B6F1-6A39B661162C}" srcOrd="3" destOrd="0" presId="urn:microsoft.com/office/officeart/2018/5/layout/IconCircleLabelList"/>
    <dgm:cxn modelId="{B94F8C2B-7F12-4DA1-8769-C512619B0A95}" type="presParOf" srcId="{A6E1C1F8-CB1F-49F1-9E9C-153712B4D959}" destId="{32C3DEEF-C779-4E1A-86AF-BCE59A6AAA58}" srcOrd="1" destOrd="0" presId="urn:microsoft.com/office/officeart/2018/5/layout/IconCircleLabelList"/>
    <dgm:cxn modelId="{FF75DDC5-0C94-440B-B84F-B4DF56D55136}" type="presParOf" srcId="{A6E1C1F8-CB1F-49F1-9E9C-153712B4D959}" destId="{DE6CEACC-73A7-46D5-982F-1A6BDFBB04CA}" srcOrd="2" destOrd="0" presId="urn:microsoft.com/office/officeart/2018/5/layout/IconCircleLabelList"/>
    <dgm:cxn modelId="{0ACCC3AE-7BDD-4BB5-9655-D17EE4D218FC}" type="presParOf" srcId="{DE6CEACC-73A7-46D5-982F-1A6BDFBB04CA}" destId="{AA18682C-FB3C-4B8E-B073-912E5A95BA3D}" srcOrd="0" destOrd="0" presId="urn:microsoft.com/office/officeart/2018/5/layout/IconCircleLabelList"/>
    <dgm:cxn modelId="{0ECC539A-9A8D-4FA8-9196-0557F345CD94}" type="presParOf" srcId="{DE6CEACC-73A7-46D5-982F-1A6BDFBB04CA}" destId="{2B5B1CB8-9CF8-4876-8D3A-B764145AE097}" srcOrd="1" destOrd="0" presId="urn:microsoft.com/office/officeart/2018/5/layout/IconCircleLabelList"/>
    <dgm:cxn modelId="{1ACE5E3C-852D-43F1-83BF-E8DAD565D4BE}" type="presParOf" srcId="{DE6CEACC-73A7-46D5-982F-1A6BDFBB04CA}" destId="{6881EAC9-C141-4CF3-876C-7456056109A4}" srcOrd="2" destOrd="0" presId="urn:microsoft.com/office/officeart/2018/5/layout/IconCircleLabelList"/>
    <dgm:cxn modelId="{4FAF2EEA-4D64-40B0-8077-FC7EAD5902CE}" type="presParOf" srcId="{DE6CEACC-73A7-46D5-982F-1A6BDFBB04CA}" destId="{642BE91B-F213-416F-846B-05A8C771C44F}" srcOrd="3" destOrd="0" presId="urn:microsoft.com/office/officeart/2018/5/layout/IconCircleLabelList"/>
    <dgm:cxn modelId="{38C3BDC8-BF1D-45E2-B133-83A88B6FC2C8}" type="presParOf" srcId="{A6E1C1F8-CB1F-49F1-9E9C-153712B4D959}" destId="{7A37CA3E-DB5E-4565-8BF9-83A241DDA1A5}" srcOrd="3" destOrd="0" presId="urn:microsoft.com/office/officeart/2018/5/layout/IconCircleLabelList"/>
    <dgm:cxn modelId="{53D7B29B-D06D-42A9-BDC1-9B87ED8A420B}" type="presParOf" srcId="{A6E1C1F8-CB1F-49F1-9E9C-153712B4D959}" destId="{4AB6D550-F31A-466B-89C2-64968AA79BCF}" srcOrd="4" destOrd="0" presId="urn:microsoft.com/office/officeart/2018/5/layout/IconCircleLabelList"/>
    <dgm:cxn modelId="{FE154DC0-F16C-4446-A549-A2DCC062B615}" type="presParOf" srcId="{4AB6D550-F31A-466B-89C2-64968AA79BCF}" destId="{59F3F6F7-34BA-4504-B1AB-86B17D004800}" srcOrd="0" destOrd="0" presId="urn:microsoft.com/office/officeart/2018/5/layout/IconCircleLabelList"/>
    <dgm:cxn modelId="{E31B9486-4B5C-43F5-898B-05BA1761803F}" type="presParOf" srcId="{4AB6D550-F31A-466B-89C2-64968AA79BCF}" destId="{5432C054-065B-4D7C-8545-B132E6738123}" srcOrd="1" destOrd="0" presId="urn:microsoft.com/office/officeart/2018/5/layout/IconCircleLabelList"/>
    <dgm:cxn modelId="{3685D7A0-707D-41F0-9A54-9E0F487225FA}" type="presParOf" srcId="{4AB6D550-F31A-466B-89C2-64968AA79BCF}" destId="{5A2E3E67-0E06-479D-9F07-FD836987CD4F}" srcOrd="2" destOrd="0" presId="urn:microsoft.com/office/officeart/2018/5/layout/IconCircleLabelList"/>
    <dgm:cxn modelId="{4BFDDB3E-B46F-4FEA-857C-F4A6A85B8923}" type="presParOf" srcId="{4AB6D550-F31A-466B-89C2-64968AA79BCF}" destId="{82561E8A-1E7C-4E1F-83D8-882D4B1426BD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r="http://schemas.openxmlformats.org/officeDocument/2006/relationships" xmlns:asvg="http://schemas.microsoft.com/office/drawing/2016/SVG/main" xmlns:dgm14="http://schemas.microsoft.com/office/drawing/2010/diagram" xmlns:dsp="http://schemas.microsoft.com/office/drawing/2008/diagram" xmlns:dgm="http://schemas.openxmlformats.org/drawingml/2006/diagram" xmlns:a="http://schemas.openxmlformats.org/drawingml/2006/main">
  <dgm:ptLst>
    <dgm:pt modelId="{122ADE00-DAD8-40D7-B4B5-9A7BE1E5AB93}" type="doc">
      <dgm:prSet loTypeId="urn:microsoft.com/office/officeart/2018/2/layout/IconVerticalSolidList" loCatId="icon" qsTypeId="urn:microsoft.com/office/officeart/2005/8/quickstyle/simple1#16" qsCatId="simple" csTypeId="urn:microsoft.com/office/officeart/2005/8/colors/colorful2#7" csCatId="colorful" phldr="1"/>
      <dgm:spPr/>
      <dgm:t>
        <a:bodyPr/>
        <a:lstStyle/>
        <a:p>
          <a:endParaRPr lang="en-US"/>
        </a:p>
      </dgm:t>
    </dgm:pt>
    <dgm:pt modelId="{85A6C87E-7C59-4B30-84FD-C412857B07D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/>
            <a:t>REFINANCE DEBT INTO ONE BOND (CUT 34.4 MILLS)</a:t>
          </a:r>
        </a:p>
      </dgm:t>
    </dgm:pt>
    <dgm:pt modelId="{6B9F4E47-9525-4775-99C9-D42923AAA89D}" type="parTrans" cxnId="{5D842E8A-08D5-4FB4-AD96-434CED2EC6FF}">
      <dgm:prSet/>
      <dgm:spPr/>
      <dgm:t>
        <a:bodyPr/>
        <a:lstStyle/>
        <a:p>
          <a:endParaRPr lang="en-US"/>
        </a:p>
      </dgm:t>
    </dgm:pt>
    <dgm:pt modelId="{EFD537E7-97A8-4517-95FD-1885B932F8DE}" type="sibTrans" cxnId="{5D842E8A-08D5-4FB4-AD96-434CED2EC6FF}">
      <dgm:prSet/>
      <dgm:spPr/>
      <dgm:t>
        <a:bodyPr/>
        <a:lstStyle/>
        <a:p>
          <a:endParaRPr lang="en-US"/>
        </a:p>
      </dgm:t>
    </dgm:pt>
    <dgm:pt modelId="{1CE07B66-9902-410B-8623-8457D7CF763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dirty="0"/>
            <a:t>North Range Finance Authority is formed and issues one rated and insured refinancing bond</a:t>
          </a:r>
        </a:p>
      </dgm:t>
    </dgm:pt>
    <dgm:pt modelId="{D974354F-FC6C-47A6-923C-ACFDF6BDB111}" type="parTrans" cxnId="{65133A1B-2705-4ED2-81E9-B7F41D6A29E3}">
      <dgm:prSet/>
      <dgm:spPr/>
      <dgm:t>
        <a:bodyPr/>
        <a:lstStyle/>
        <a:p>
          <a:endParaRPr lang="en-US"/>
        </a:p>
      </dgm:t>
    </dgm:pt>
    <dgm:pt modelId="{9D362175-7A70-4246-B988-C42E298E2AEA}" type="sibTrans" cxnId="{65133A1B-2705-4ED2-81E9-B7F41D6A29E3}">
      <dgm:prSet/>
      <dgm:spPr/>
      <dgm:t>
        <a:bodyPr/>
        <a:lstStyle/>
        <a:p>
          <a:endParaRPr lang="en-US"/>
        </a:p>
      </dgm:t>
    </dgm:pt>
    <dgm:pt modelId="{71A57EF9-CAA3-45B7-B239-3B6BCE8D33F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/>
            <a:t>REDUCE ADMINSTRATIVE COSTS (CUT 7.5 MILLS)</a:t>
          </a:r>
        </a:p>
      </dgm:t>
    </dgm:pt>
    <dgm:pt modelId="{B88BA837-9191-4BE4-A94B-F0781083C73D}" type="parTrans" cxnId="{CB5AE7B5-118C-45F7-8E3B-25A9A1E18534}">
      <dgm:prSet/>
      <dgm:spPr/>
      <dgm:t>
        <a:bodyPr/>
        <a:lstStyle/>
        <a:p>
          <a:endParaRPr lang="en-US"/>
        </a:p>
      </dgm:t>
    </dgm:pt>
    <dgm:pt modelId="{56DF2DB6-B69E-45D1-AB2A-6B87F557F4C2}" type="sibTrans" cxnId="{CB5AE7B5-118C-45F7-8E3B-25A9A1E18534}">
      <dgm:prSet/>
      <dgm:spPr/>
      <dgm:t>
        <a:bodyPr/>
        <a:lstStyle/>
        <a:p>
          <a:endParaRPr lang="en-US"/>
        </a:p>
      </dgm:t>
    </dgm:pt>
    <dgm:pt modelId="{B737B226-786E-4072-B241-96495F4A3C7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dirty="0"/>
            <a:t>Streamline and consolidate meetings, management and accounting across North Range Districts</a:t>
          </a:r>
        </a:p>
      </dgm:t>
    </dgm:pt>
    <dgm:pt modelId="{6BFDC10C-AA82-41EF-BF74-3F0F015B0D20}" type="parTrans" cxnId="{3E54C57B-5950-47C5-87F5-642178AE8EE8}">
      <dgm:prSet/>
      <dgm:spPr/>
      <dgm:t>
        <a:bodyPr/>
        <a:lstStyle/>
        <a:p>
          <a:endParaRPr lang="en-US"/>
        </a:p>
      </dgm:t>
    </dgm:pt>
    <dgm:pt modelId="{A062FA14-D255-43DF-B786-133B5CF89068}" type="sibTrans" cxnId="{3E54C57B-5950-47C5-87F5-642178AE8EE8}">
      <dgm:prSet/>
      <dgm:spPr/>
      <dgm:t>
        <a:bodyPr/>
        <a:lstStyle/>
        <a:p>
          <a:endParaRPr lang="en-US"/>
        </a:p>
      </dgm:t>
    </dgm:pt>
    <dgm:pt modelId="{EE0D278D-BBE9-4EA3-A72E-87C35BB7D8B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/>
            <a:t>ELIMINATE LITIGATION COSTS</a:t>
          </a:r>
        </a:p>
      </dgm:t>
    </dgm:pt>
    <dgm:pt modelId="{ACC7B332-5857-4289-8543-CAAD3FCC8315}" type="parTrans" cxnId="{0B2A4FFE-CF4F-4B3F-8C40-DF61EA8AF4DC}">
      <dgm:prSet/>
      <dgm:spPr/>
      <dgm:t>
        <a:bodyPr/>
        <a:lstStyle/>
        <a:p>
          <a:endParaRPr lang="en-US"/>
        </a:p>
      </dgm:t>
    </dgm:pt>
    <dgm:pt modelId="{6025E852-DD63-47D4-8AE2-EFD4FFE390AB}" type="sibTrans" cxnId="{0B2A4FFE-CF4F-4B3F-8C40-DF61EA8AF4DC}">
      <dgm:prSet/>
      <dgm:spPr/>
      <dgm:t>
        <a:bodyPr/>
        <a:lstStyle/>
        <a:p>
          <a:endParaRPr lang="en-US"/>
        </a:p>
      </dgm:t>
    </dgm:pt>
    <dgm:pt modelId="{86919485-66B1-4967-B5C8-2A21C6D70B1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dirty="0"/>
            <a:t>Settle litigation</a:t>
          </a:r>
        </a:p>
      </dgm:t>
    </dgm:pt>
    <dgm:pt modelId="{8D1A6558-AB83-4C63-A5AE-32FBE03137D1}" type="parTrans" cxnId="{4DE77A50-969B-4B72-9B73-B6173F20BDEB}">
      <dgm:prSet/>
      <dgm:spPr/>
      <dgm:t>
        <a:bodyPr/>
        <a:lstStyle/>
        <a:p>
          <a:endParaRPr lang="en-US"/>
        </a:p>
      </dgm:t>
    </dgm:pt>
    <dgm:pt modelId="{9002B9D7-4E72-4518-A867-28FFE3AD76B9}" type="sibTrans" cxnId="{4DE77A50-969B-4B72-9B73-B6173F20BDEB}">
      <dgm:prSet/>
      <dgm:spPr/>
      <dgm:t>
        <a:bodyPr/>
        <a:lstStyle/>
        <a:p>
          <a:endParaRPr lang="en-US"/>
        </a:p>
      </dgm:t>
    </dgm:pt>
    <dgm:pt modelId="{E578834B-6802-4C75-8731-D2C7EA7F9458}" type="pres">
      <dgm:prSet presAssocID="{122ADE00-DAD8-40D7-B4B5-9A7BE1E5AB93}" presName="root" presStyleCnt="0">
        <dgm:presLayoutVars>
          <dgm:dir/>
          <dgm:resizeHandles val="exact"/>
        </dgm:presLayoutVars>
      </dgm:prSet>
      <dgm:spPr/>
    </dgm:pt>
    <dgm:pt modelId="{0CBFA666-2007-4322-9052-B42D8AB16F6F}" type="pres">
      <dgm:prSet presAssocID="{85A6C87E-7C59-4B30-84FD-C412857B07D8}" presName="compNode" presStyleCnt="0"/>
      <dgm:spPr/>
    </dgm:pt>
    <dgm:pt modelId="{74C26C01-6747-416D-97C9-C1CDA4EEEB31}" type="pres">
      <dgm:prSet presAssocID="{85A6C87E-7C59-4B30-84FD-C412857B07D8}" presName="bgRect" presStyleLbl="bgShp" presStyleIdx="0" presStyleCnt="3" custLinFactNeighborY="-1142"/>
      <dgm:spPr/>
    </dgm:pt>
    <dgm:pt modelId="{6209D165-9336-4F33-971E-E1FE24DF3D75}" type="pres">
      <dgm:prSet presAssocID="{85A6C87E-7C59-4B30-84FD-C412857B07D8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" title=""/>
        </a:ext>
      </dgm:extLst>
    </dgm:pt>
    <dgm:pt modelId="{80A1F20E-526E-417F-AB5C-5C2E41A656AE}" type="pres">
      <dgm:prSet presAssocID="{85A6C87E-7C59-4B30-84FD-C412857B07D8}" presName="spaceRect" presStyleCnt="0"/>
      <dgm:spPr/>
    </dgm:pt>
    <dgm:pt modelId="{62559BD3-0FFA-4AD9-9009-41C25DB30D6E}" type="pres">
      <dgm:prSet presAssocID="{85A6C87E-7C59-4B30-84FD-C412857B07D8}" presName="parTx" presStyleLbl="revTx" presStyleIdx="0" presStyleCnt="6" custScaleX="100762">
        <dgm:presLayoutVars>
          <dgm:chMax val="0"/>
          <dgm:chPref val="0"/>
        </dgm:presLayoutVars>
      </dgm:prSet>
      <dgm:spPr/>
    </dgm:pt>
    <dgm:pt modelId="{1EF66EEA-5BD8-4CA9-96FD-DC80B4B1F786}" type="pres">
      <dgm:prSet presAssocID="{85A6C87E-7C59-4B30-84FD-C412857B07D8}" presName="desTx" presStyleLbl="revTx" presStyleIdx="1" presStyleCnt="6">
        <dgm:presLayoutVars/>
      </dgm:prSet>
      <dgm:spPr/>
    </dgm:pt>
    <dgm:pt modelId="{734F4256-283E-4190-B791-E30A3631922B}" type="pres">
      <dgm:prSet presAssocID="{EFD537E7-97A8-4517-95FD-1885B932F8DE}" presName="sibTrans" presStyleCnt="0"/>
      <dgm:spPr/>
    </dgm:pt>
    <dgm:pt modelId="{822F62A6-8E09-4DF2-BBA0-0C19D8B5A764}" type="pres">
      <dgm:prSet presAssocID="{71A57EF9-CAA3-45B7-B239-3B6BCE8D33F6}" presName="compNode" presStyleCnt="0"/>
      <dgm:spPr/>
    </dgm:pt>
    <dgm:pt modelId="{6167C826-CA5F-4888-8225-6CCFD2B32169}" type="pres">
      <dgm:prSet presAssocID="{71A57EF9-CAA3-45B7-B239-3B6BCE8D33F6}" presName="bgRect" presStyleLbl="bgShp" presStyleIdx="1" presStyleCnt="3"/>
      <dgm:spPr/>
    </dgm:pt>
    <dgm:pt modelId="{AAD1962B-0955-4352-99D6-4B1CC2BB0F4D}" type="pres">
      <dgm:prSet presAssocID="{71A57EF9-CAA3-45B7-B239-3B6BCE8D33F6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" title=""/>
        </a:ext>
      </dgm:extLst>
    </dgm:pt>
    <dgm:pt modelId="{ECC6287C-E7AB-4824-B5B0-A42CECB8F610}" type="pres">
      <dgm:prSet presAssocID="{71A57EF9-CAA3-45B7-B239-3B6BCE8D33F6}" presName="spaceRect" presStyleCnt="0"/>
      <dgm:spPr/>
    </dgm:pt>
    <dgm:pt modelId="{533C3B43-993B-4119-AD08-7F2D53B0FF82}" type="pres">
      <dgm:prSet presAssocID="{71A57EF9-CAA3-45B7-B239-3B6BCE8D33F6}" presName="parTx" presStyleLbl="revTx" presStyleIdx="2" presStyleCnt="6" custScaleX="100762">
        <dgm:presLayoutVars>
          <dgm:chMax val="0"/>
          <dgm:chPref val="0"/>
        </dgm:presLayoutVars>
      </dgm:prSet>
      <dgm:spPr/>
    </dgm:pt>
    <dgm:pt modelId="{692288DD-563D-4119-BE67-0A1D15FFA015}" type="pres">
      <dgm:prSet presAssocID="{71A57EF9-CAA3-45B7-B239-3B6BCE8D33F6}" presName="desTx" presStyleLbl="revTx" presStyleIdx="3" presStyleCnt="6" custScaleX="100238">
        <dgm:presLayoutVars/>
      </dgm:prSet>
      <dgm:spPr/>
    </dgm:pt>
    <dgm:pt modelId="{ADB77212-908A-443E-939B-8E9151156DC0}" type="pres">
      <dgm:prSet presAssocID="{56DF2DB6-B69E-45D1-AB2A-6B87F557F4C2}" presName="sibTrans" presStyleCnt="0"/>
      <dgm:spPr/>
    </dgm:pt>
    <dgm:pt modelId="{E327CAF8-7EF5-450D-86E5-FE738D698D21}" type="pres">
      <dgm:prSet presAssocID="{EE0D278D-BBE9-4EA3-A72E-87C35BB7D8B7}" presName="compNode" presStyleCnt="0"/>
      <dgm:spPr/>
    </dgm:pt>
    <dgm:pt modelId="{89CF06B2-8E3E-4109-BE29-0BB1CBAE3741}" type="pres">
      <dgm:prSet presAssocID="{EE0D278D-BBE9-4EA3-A72E-87C35BB7D8B7}" presName="bgRect" presStyleLbl="bgShp" presStyleIdx="2" presStyleCnt="3"/>
      <dgm:spPr/>
    </dgm:pt>
    <dgm:pt modelId="{3834C244-286F-48C5-BEEE-0C32FEC9D7AF}" type="pres">
      <dgm:prSet presAssocID="{EE0D278D-BBE9-4EA3-A72E-87C35BB7D8B7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" title=""/>
        </a:ext>
      </dgm:extLst>
    </dgm:pt>
    <dgm:pt modelId="{831ACA31-9D93-483D-9858-B1CE2AC86A61}" type="pres">
      <dgm:prSet presAssocID="{EE0D278D-BBE9-4EA3-A72E-87C35BB7D8B7}" presName="spaceRect" presStyleCnt="0"/>
      <dgm:spPr/>
    </dgm:pt>
    <dgm:pt modelId="{CF29D721-0923-4100-8DC7-49D306582F6F}" type="pres">
      <dgm:prSet presAssocID="{EE0D278D-BBE9-4EA3-A72E-87C35BB7D8B7}" presName="parTx" presStyleLbl="revTx" presStyleIdx="4" presStyleCnt="6" custScaleX="103122">
        <dgm:presLayoutVars>
          <dgm:chMax val="0"/>
          <dgm:chPref val="0"/>
        </dgm:presLayoutVars>
      </dgm:prSet>
      <dgm:spPr/>
    </dgm:pt>
    <dgm:pt modelId="{58FFB81F-AC48-4D47-AFAB-4A74DB9FEC84}" type="pres">
      <dgm:prSet presAssocID="{EE0D278D-BBE9-4EA3-A72E-87C35BB7D8B7}" presName="desTx" presStyleLbl="revTx" presStyleIdx="5" presStyleCnt="6">
        <dgm:presLayoutVars/>
      </dgm:prSet>
      <dgm:spPr/>
    </dgm:pt>
  </dgm:ptLst>
  <dgm:cxnLst>
    <dgm:cxn modelId="{A4DDD808-E6FB-4CB1-92A8-62D6B119A168}" type="presOf" srcId="{1CE07B66-9902-410B-8623-8457D7CF7636}" destId="{1EF66EEA-5BD8-4CA9-96FD-DC80B4B1F786}" srcOrd="0" destOrd="0" presId="urn:microsoft.com/office/officeart/2018/2/layout/IconVerticalSolidList"/>
    <dgm:cxn modelId="{65133A1B-2705-4ED2-81E9-B7F41D6A29E3}" srcId="{85A6C87E-7C59-4B30-84FD-C412857B07D8}" destId="{1CE07B66-9902-410B-8623-8457D7CF7636}" srcOrd="0" destOrd="0" parTransId="{D974354F-FC6C-47A6-923C-ACFDF6BDB111}" sibTransId="{9D362175-7A70-4246-B988-C42E298E2AEA}"/>
    <dgm:cxn modelId="{2CC1D91D-250D-4BF6-AFE7-BD7B0EDE0A33}" type="presOf" srcId="{86919485-66B1-4967-B5C8-2A21C6D70B11}" destId="{58FFB81F-AC48-4D47-AFAB-4A74DB9FEC84}" srcOrd="0" destOrd="0" presId="urn:microsoft.com/office/officeart/2018/2/layout/IconVerticalSolidList"/>
    <dgm:cxn modelId="{4DE77A50-969B-4B72-9B73-B6173F20BDEB}" srcId="{EE0D278D-BBE9-4EA3-A72E-87C35BB7D8B7}" destId="{86919485-66B1-4967-B5C8-2A21C6D70B11}" srcOrd="0" destOrd="0" parTransId="{8D1A6558-AB83-4C63-A5AE-32FBE03137D1}" sibTransId="{9002B9D7-4E72-4518-A867-28FFE3AD76B9}"/>
    <dgm:cxn modelId="{3E54C57B-5950-47C5-87F5-642178AE8EE8}" srcId="{71A57EF9-CAA3-45B7-B239-3B6BCE8D33F6}" destId="{B737B226-786E-4072-B241-96495F4A3C74}" srcOrd="0" destOrd="0" parTransId="{6BFDC10C-AA82-41EF-BF74-3F0F015B0D20}" sibTransId="{A062FA14-D255-43DF-B786-133B5CF89068}"/>
    <dgm:cxn modelId="{5D842E8A-08D5-4FB4-AD96-434CED2EC6FF}" srcId="{122ADE00-DAD8-40D7-B4B5-9A7BE1E5AB93}" destId="{85A6C87E-7C59-4B30-84FD-C412857B07D8}" srcOrd="0" destOrd="0" parTransId="{6B9F4E47-9525-4775-99C9-D42923AAA89D}" sibTransId="{EFD537E7-97A8-4517-95FD-1885B932F8DE}"/>
    <dgm:cxn modelId="{419CE98E-4532-4C17-9FF2-34552CBCDA87}" type="presOf" srcId="{122ADE00-DAD8-40D7-B4B5-9A7BE1E5AB93}" destId="{E578834B-6802-4C75-8731-D2C7EA7F9458}" srcOrd="0" destOrd="0" presId="urn:microsoft.com/office/officeart/2018/2/layout/IconVerticalSolidList"/>
    <dgm:cxn modelId="{FF2A63AA-8791-48DC-AB3E-47DE9B96E9F7}" type="presOf" srcId="{EE0D278D-BBE9-4EA3-A72E-87C35BB7D8B7}" destId="{CF29D721-0923-4100-8DC7-49D306582F6F}" srcOrd="0" destOrd="0" presId="urn:microsoft.com/office/officeart/2018/2/layout/IconVerticalSolidList"/>
    <dgm:cxn modelId="{CB5AE7B5-118C-45F7-8E3B-25A9A1E18534}" srcId="{122ADE00-DAD8-40D7-B4B5-9A7BE1E5AB93}" destId="{71A57EF9-CAA3-45B7-B239-3B6BCE8D33F6}" srcOrd="1" destOrd="0" parTransId="{B88BA837-9191-4BE4-A94B-F0781083C73D}" sibTransId="{56DF2DB6-B69E-45D1-AB2A-6B87F557F4C2}"/>
    <dgm:cxn modelId="{3408B2D0-6C6C-4C43-AACF-3102B57141C9}" type="presOf" srcId="{85A6C87E-7C59-4B30-84FD-C412857B07D8}" destId="{62559BD3-0FFA-4AD9-9009-41C25DB30D6E}" srcOrd="0" destOrd="0" presId="urn:microsoft.com/office/officeart/2018/2/layout/IconVerticalSolidList"/>
    <dgm:cxn modelId="{2FEA30DA-60D5-4D6F-A5A0-380BA4CA279A}" type="presOf" srcId="{71A57EF9-CAA3-45B7-B239-3B6BCE8D33F6}" destId="{533C3B43-993B-4119-AD08-7F2D53B0FF82}" srcOrd="0" destOrd="0" presId="urn:microsoft.com/office/officeart/2018/2/layout/IconVerticalSolidList"/>
    <dgm:cxn modelId="{3563BDE8-134E-4C87-AFA0-93AE879B4982}" type="presOf" srcId="{B737B226-786E-4072-B241-96495F4A3C74}" destId="{692288DD-563D-4119-BE67-0A1D15FFA015}" srcOrd="0" destOrd="0" presId="urn:microsoft.com/office/officeart/2018/2/layout/IconVerticalSolidList"/>
    <dgm:cxn modelId="{0B2A4FFE-CF4F-4B3F-8C40-DF61EA8AF4DC}" srcId="{122ADE00-DAD8-40D7-B4B5-9A7BE1E5AB93}" destId="{EE0D278D-BBE9-4EA3-A72E-87C35BB7D8B7}" srcOrd="2" destOrd="0" parTransId="{ACC7B332-5857-4289-8543-CAAD3FCC8315}" sibTransId="{6025E852-DD63-47D4-8AE2-EFD4FFE390AB}"/>
    <dgm:cxn modelId="{9859951F-572E-4535-8F1B-4B2B3F6BE643}" type="presParOf" srcId="{E578834B-6802-4C75-8731-D2C7EA7F9458}" destId="{0CBFA666-2007-4322-9052-B42D8AB16F6F}" srcOrd="0" destOrd="0" presId="urn:microsoft.com/office/officeart/2018/2/layout/IconVerticalSolidList"/>
    <dgm:cxn modelId="{054F437E-F9A3-4DF6-967A-2946B0B834DA}" type="presParOf" srcId="{0CBFA666-2007-4322-9052-B42D8AB16F6F}" destId="{74C26C01-6747-416D-97C9-C1CDA4EEEB31}" srcOrd="0" destOrd="0" presId="urn:microsoft.com/office/officeart/2018/2/layout/IconVerticalSolidList"/>
    <dgm:cxn modelId="{76D64E82-5125-4BAC-A313-E5E45378AAF0}" type="presParOf" srcId="{0CBFA666-2007-4322-9052-B42D8AB16F6F}" destId="{6209D165-9336-4F33-971E-E1FE24DF3D75}" srcOrd="1" destOrd="0" presId="urn:microsoft.com/office/officeart/2018/2/layout/IconVerticalSolidList"/>
    <dgm:cxn modelId="{8AEF33CC-28B0-4032-B275-FCCC7B97BECA}" type="presParOf" srcId="{0CBFA666-2007-4322-9052-B42D8AB16F6F}" destId="{80A1F20E-526E-417F-AB5C-5C2E41A656AE}" srcOrd="2" destOrd="0" presId="urn:microsoft.com/office/officeart/2018/2/layout/IconVerticalSolidList"/>
    <dgm:cxn modelId="{8BC07A21-D079-44B8-83C3-8F636FD66DDB}" type="presParOf" srcId="{0CBFA666-2007-4322-9052-B42D8AB16F6F}" destId="{62559BD3-0FFA-4AD9-9009-41C25DB30D6E}" srcOrd="3" destOrd="0" presId="urn:microsoft.com/office/officeart/2018/2/layout/IconVerticalSolidList"/>
    <dgm:cxn modelId="{F7584717-4A14-4223-908B-9E4A697118F6}" type="presParOf" srcId="{0CBFA666-2007-4322-9052-B42D8AB16F6F}" destId="{1EF66EEA-5BD8-4CA9-96FD-DC80B4B1F786}" srcOrd="4" destOrd="0" presId="urn:microsoft.com/office/officeart/2018/2/layout/IconVerticalSolidList"/>
    <dgm:cxn modelId="{B0CB1704-B758-4CA2-A697-1010973FF354}" type="presParOf" srcId="{E578834B-6802-4C75-8731-D2C7EA7F9458}" destId="{734F4256-283E-4190-B791-E30A3631922B}" srcOrd="1" destOrd="0" presId="urn:microsoft.com/office/officeart/2018/2/layout/IconVerticalSolidList"/>
    <dgm:cxn modelId="{BE583BFF-06F3-4E4C-BF01-55193AABFAD0}" type="presParOf" srcId="{E578834B-6802-4C75-8731-D2C7EA7F9458}" destId="{822F62A6-8E09-4DF2-BBA0-0C19D8B5A764}" srcOrd="2" destOrd="0" presId="urn:microsoft.com/office/officeart/2018/2/layout/IconVerticalSolidList"/>
    <dgm:cxn modelId="{45BC1E1A-42A6-4123-9CC9-B53F9DA4C6D7}" type="presParOf" srcId="{822F62A6-8E09-4DF2-BBA0-0C19D8B5A764}" destId="{6167C826-CA5F-4888-8225-6CCFD2B32169}" srcOrd="0" destOrd="0" presId="urn:microsoft.com/office/officeart/2018/2/layout/IconVerticalSolidList"/>
    <dgm:cxn modelId="{CCCB9561-CB7C-4080-BAC3-25F50DEE1A77}" type="presParOf" srcId="{822F62A6-8E09-4DF2-BBA0-0C19D8B5A764}" destId="{AAD1962B-0955-4352-99D6-4B1CC2BB0F4D}" srcOrd="1" destOrd="0" presId="urn:microsoft.com/office/officeart/2018/2/layout/IconVerticalSolidList"/>
    <dgm:cxn modelId="{A70C60CC-36C0-4525-AE66-DAC01397E8C3}" type="presParOf" srcId="{822F62A6-8E09-4DF2-BBA0-0C19D8B5A764}" destId="{ECC6287C-E7AB-4824-B5B0-A42CECB8F610}" srcOrd="2" destOrd="0" presId="urn:microsoft.com/office/officeart/2018/2/layout/IconVerticalSolidList"/>
    <dgm:cxn modelId="{97EF8B26-FEC5-4E26-9F17-AE0F5D886D86}" type="presParOf" srcId="{822F62A6-8E09-4DF2-BBA0-0C19D8B5A764}" destId="{533C3B43-993B-4119-AD08-7F2D53B0FF82}" srcOrd="3" destOrd="0" presId="urn:microsoft.com/office/officeart/2018/2/layout/IconVerticalSolidList"/>
    <dgm:cxn modelId="{7D5BDE6A-3E25-49CB-BA0B-201DCD582A80}" type="presParOf" srcId="{822F62A6-8E09-4DF2-BBA0-0C19D8B5A764}" destId="{692288DD-563D-4119-BE67-0A1D15FFA015}" srcOrd="4" destOrd="0" presId="urn:microsoft.com/office/officeart/2018/2/layout/IconVerticalSolidList"/>
    <dgm:cxn modelId="{C1CCF312-CC1E-4B12-93E8-B2BFBE508255}" type="presParOf" srcId="{E578834B-6802-4C75-8731-D2C7EA7F9458}" destId="{ADB77212-908A-443E-939B-8E9151156DC0}" srcOrd="3" destOrd="0" presId="urn:microsoft.com/office/officeart/2018/2/layout/IconVerticalSolidList"/>
    <dgm:cxn modelId="{17031DA1-4946-47AE-BFE9-9FA855186648}" type="presParOf" srcId="{E578834B-6802-4C75-8731-D2C7EA7F9458}" destId="{E327CAF8-7EF5-450D-86E5-FE738D698D21}" srcOrd="4" destOrd="0" presId="urn:microsoft.com/office/officeart/2018/2/layout/IconVerticalSolidList"/>
    <dgm:cxn modelId="{159075AE-0EB6-4895-B9DC-F6BE5EE7A6D1}" type="presParOf" srcId="{E327CAF8-7EF5-450D-86E5-FE738D698D21}" destId="{89CF06B2-8E3E-4109-BE29-0BB1CBAE3741}" srcOrd="0" destOrd="0" presId="urn:microsoft.com/office/officeart/2018/2/layout/IconVerticalSolidList"/>
    <dgm:cxn modelId="{5F7EDFEF-5817-45E3-BE5D-8F628CB8F932}" type="presParOf" srcId="{E327CAF8-7EF5-450D-86E5-FE738D698D21}" destId="{3834C244-286F-48C5-BEEE-0C32FEC9D7AF}" srcOrd="1" destOrd="0" presId="urn:microsoft.com/office/officeart/2018/2/layout/IconVerticalSolidList"/>
    <dgm:cxn modelId="{76D3D7FC-427F-49C9-8F92-E1AFD28835CF}" type="presParOf" srcId="{E327CAF8-7EF5-450D-86E5-FE738D698D21}" destId="{831ACA31-9D93-483D-9858-B1CE2AC86A61}" srcOrd="2" destOrd="0" presId="urn:microsoft.com/office/officeart/2018/2/layout/IconVerticalSolidList"/>
    <dgm:cxn modelId="{27F8157A-7963-49C6-8850-3B8027207375}" type="presParOf" srcId="{E327CAF8-7EF5-450D-86E5-FE738D698D21}" destId="{CF29D721-0923-4100-8DC7-49D306582F6F}" srcOrd="3" destOrd="0" presId="urn:microsoft.com/office/officeart/2018/2/layout/IconVerticalSolidList"/>
    <dgm:cxn modelId="{9B07249B-B5F9-42DE-9C2B-C058EA68EFF5}" type="presParOf" srcId="{E327CAF8-7EF5-450D-86E5-FE738D698D21}" destId="{58FFB81F-AC48-4D47-AFAB-4A74DB9FEC84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778B3054-D391-4342-85CE-A0C0505EDF92}" type="doc">
      <dgm:prSet loTypeId="urn:microsoft.com/office/officeart/2005/8/layout/hProcess6" loCatId="process" qsTypeId="urn:microsoft.com/office/officeart/2005/8/quickstyle/simple1#17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F003ADB7-4D23-4A10-B1BE-99BFC7921A55}">
      <dgm:prSet phldrT="[Text]" custT="1"/>
      <dgm:spPr/>
      <dgm:t>
        <a:bodyPr/>
        <a:lstStyle/>
        <a:p>
          <a:r>
            <a:rPr lang="en-US" sz="2400" b="1" dirty="0">
              <a:solidFill>
                <a:schemeClr val="tx1"/>
              </a:solidFill>
            </a:rPr>
            <a:t>North Range Finance Authority</a:t>
          </a:r>
        </a:p>
      </dgm:t>
    </dgm:pt>
    <dgm:pt modelId="{7F416B64-BD24-4037-9AD9-3E71E404AF7B}" type="parTrans" cxnId="{C238C871-D76E-43DF-A5A7-3621879DED5E}">
      <dgm:prSet/>
      <dgm:spPr/>
      <dgm:t>
        <a:bodyPr/>
        <a:lstStyle/>
        <a:p>
          <a:endParaRPr lang="en-US"/>
        </a:p>
      </dgm:t>
    </dgm:pt>
    <dgm:pt modelId="{AF557C2B-C3E0-4303-A6B6-04C5FEF39F0B}" type="sibTrans" cxnId="{C238C871-D76E-43DF-A5A7-3621879DED5E}">
      <dgm:prSet/>
      <dgm:spPr/>
      <dgm:t>
        <a:bodyPr/>
        <a:lstStyle/>
        <a:p>
          <a:endParaRPr lang="en-US"/>
        </a:p>
      </dgm:t>
    </dgm:pt>
    <dgm:pt modelId="{BF8C9E33-B887-4728-B433-E8ED289F56F4}">
      <dgm:prSet phldrT="[Text]" custT="1"/>
      <dgm:spPr/>
      <dgm:t>
        <a:bodyPr/>
        <a:lstStyle/>
        <a:p>
          <a:r>
            <a:rPr lang="en-US" sz="1600" b="1" dirty="0"/>
            <a:t>Combined District Assessed Valuation of $171.72M</a:t>
          </a:r>
        </a:p>
      </dgm:t>
    </dgm:pt>
    <dgm:pt modelId="{95BA14D0-EE6A-4288-B77D-AE21C6CFCB87}" type="parTrans" cxnId="{4B7D96F5-8E93-4CC5-89AF-98F1D13EDE0A}">
      <dgm:prSet/>
      <dgm:spPr/>
      <dgm:t>
        <a:bodyPr/>
        <a:lstStyle/>
        <a:p>
          <a:endParaRPr lang="en-US"/>
        </a:p>
      </dgm:t>
    </dgm:pt>
    <dgm:pt modelId="{BC2D9BBF-1C9C-408E-9B3B-A08C302315E7}" type="sibTrans" cxnId="{4B7D96F5-8E93-4CC5-89AF-98F1D13EDE0A}">
      <dgm:prSet/>
      <dgm:spPr/>
      <dgm:t>
        <a:bodyPr/>
        <a:lstStyle/>
        <a:p>
          <a:endParaRPr lang="en-US"/>
        </a:p>
      </dgm:t>
    </dgm:pt>
    <dgm:pt modelId="{38AA2DE8-CA70-4383-8F93-2A2ADC925410}">
      <dgm:prSet phldrT="[Text]" custT="1"/>
      <dgm:spPr/>
      <dgm:t>
        <a:bodyPr/>
        <a:lstStyle/>
        <a:p>
          <a:r>
            <a:rPr lang="en-US" sz="1600" b="1" dirty="0"/>
            <a:t>Debt Service Coverage of 2.1x</a:t>
          </a:r>
        </a:p>
      </dgm:t>
    </dgm:pt>
    <dgm:pt modelId="{2A3C3F77-1C29-4FDF-8B39-96D7539156D2}" type="parTrans" cxnId="{683AA46A-A014-452D-A2C0-D50E8C39BE2E}">
      <dgm:prSet/>
      <dgm:spPr/>
      <dgm:t>
        <a:bodyPr/>
        <a:lstStyle/>
        <a:p>
          <a:endParaRPr lang="en-US"/>
        </a:p>
      </dgm:t>
    </dgm:pt>
    <dgm:pt modelId="{DA83F4F5-E9B2-4583-88A9-42077DCEBF1A}" type="sibTrans" cxnId="{683AA46A-A014-452D-A2C0-D50E8C39BE2E}">
      <dgm:prSet/>
      <dgm:spPr/>
      <dgm:t>
        <a:bodyPr/>
        <a:lstStyle/>
        <a:p>
          <a:endParaRPr lang="en-US"/>
        </a:p>
      </dgm:t>
    </dgm:pt>
    <dgm:pt modelId="{A736401F-6088-4CCF-8CFE-03CF5D2E4175}">
      <dgm:prSet phldrT="[Text]" custT="1"/>
      <dgm:spPr/>
      <dgm:t>
        <a:bodyPr/>
        <a:lstStyle/>
        <a:p>
          <a:r>
            <a:rPr lang="en-US" sz="1600" b="1" dirty="0"/>
            <a:t>Use of Existing Reserves to Reduce Debt by $16.9M</a:t>
          </a:r>
          <a:r>
            <a:rPr lang="en-US" sz="1600" b="1" baseline="30000" dirty="0"/>
            <a:t>2</a:t>
          </a:r>
          <a:endParaRPr lang="en-US" sz="1600" b="1" dirty="0"/>
        </a:p>
      </dgm:t>
    </dgm:pt>
    <dgm:pt modelId="{663A7038-C94E-473F-93FC-0886F763C5B4}" type="parTrans" cxnId="{B9D1DCAD-9F81-4C6E-96BE-4263A4C5E545}">
      <dgm:prSet/>
      <dgm:spPr/>
      <dgm:t>
        <a:bodyPr/>
        <a:lstStyle/>
        <a:p>
          <a:endParaRPr lang="en-US"/>
        </a:p>
      </dgm:t>
    </dgm:pt>
    <dgm:pt modelId="{90E8878C-1844-47E0-AC26-A158F45A7536}" type="sibTrans" cxnId="{B9D1DCAD-9F81-4C6E-96BE-4263A4C5E545}">
      <dgm:prSet/>
      <dgm:spPr/>
      <dgm:t>
        <a:bodyPr/>
        <a:lstStyle/>
        <a:p>
          <a:endParaRPr lang="en-US"/>
        </a:p>
      </dgm:t>
    </dgm:pt>
    <dgm:pt modelId="{932BCB44-DA38-4FB7-A75D-18A0FE9CEC5F}" type="pres">
      <dgm:prSet presAssocID="{778B3054-D391-4342-85CE-A0C0505EDF92}" presName="theList" presStyleCnt="0">
        <dgm:presLayoutVars>
          <dgm:dir/>
          <dgm:animLvl val="lvl"/>
          <dgm:resizeHandles val="exact"/>
        </dgm:presLayoutVars>
      </dgm:prSet>
      <dgm:spPr/>
    </dgm:pt>
    <dgm:pt modelId="{8EBE1F6E-7FB4-4013-804D-96B8AA37CAAA}" type="pres">
      <dgm:prSet presAssocID="{F003ADB7-4D23-4A10-B1BE-99BFC7921A55}" presName="compNode" presStyleCnt="0"/>
      <dgm:spPr/>
    </dgm:pt>
    <dgm:pt modelId="{B01469D2-D5EC-47E2-AA4B-55028EB0FD8A}" type="pres">
      <dgm:prSet presAssocID="{F003ADB7-4D23-4A10-B1BE-99BFC7921A55}" presName="noGeometry" presStyleCnt="0"/>
      <dgm:spPr/>
    </dgm:pt>
    <dgm:pt modelId="{5201AF58-2AB1-4418-879A-769ED7B53F3D}" type="pres">
      <dgm:prSet presAssocID="{F003ADB7-4D23-4A10-B1BE-99BFC7921A55}" presName="childTextVisible" presStyleLbl="bgAccFollowNode1" presStyleIdx="0" presStyleCnt="1">
        <dgm:presLayoutVars>
          <dgm:bulletEnabled val="1"/>
        </dgm:presLayoutVars>
      </dgm:prSet>
      <dgm:spPr/>
    </dgm:pt>
    <dgm:pt modelId="{137712D9-4F61-484B-96CC-58E218244BD4}" type="pres">
      <dgm:prSet presAssocID="{F003ADB7-4D23-4A10-B1BE-99BFC7921A55}" presName="childTextHidden" presStyleLbl="bgAccFollowNode1" presStyleIdx="0" presStyleCnt="1"/>
      <dgm:spPr/>
    </dgm:pt>
    <dgm:pt modelId="{9C38F0BC-4726-49E6-A992-9E1030CCE639}" type="pres">
      <dgm:prSet presAssocID="{F003ADB7-4D23-4A10-B1BE-99BFC7921A55}" presName="parentText" presStyleLbl="node1" presStyleIdx="0" presStyleCnt="1">
        <dgm:presLayoutVars>
          <dgm:chMax val="1"/>
          <dgm:bulletEnabled val="1"/>
        </dgm:presLayoutVars>
      </dgm:prSet>
      <dgm:spPr/>
    </dgm:pt>
  </dgm:ptLst>
  <dgm:cxnLst>
    <dgm:cxn modelId="{8EA3D400-FB1C-42CD-AE80-636BC285531C}" type="presOf" srcId="{F003ADB7-4D23-4A10-B1BE-99BFC7921A55}" destId="{9C38F0BC-4726-49E6-A992-9E1030CCE639}" srcOrd="0" destOrd="0" presId="urn:microsoft.com/office/officeart/2005/8/layout/hProcess6"/>
    <dgm:cxn modelId="{C513B201-BF64-4475-96D7-29286CBE567B}" type="presOf" srcId="{BF8C9E33-B887-4728-B433-E8ED289F56F4}" destId="{5201AF58-2AB1-4418-879A-769ED7B53F3D}" srcOrd="0" destOrd="0" presId="urn:microsoft.com/office/officeart/2005/8/layout/hProcess6"/>
    <dgm:cxn modelId="{20081543-86FA-4742-BF8D-2C443C9F476E}" type="presOf" srcId="{BF8C9E33-B887-4728-B433-E8ED289F56F4}" destId="{137712D9-4F61-484B-96CC-58E218244BD4}" srcOrd="1" destOrd="0" presId="urn:microsoft.com/office/officeart/2005/8/layout/hProcess6"/>
    <dgm:cxn modelId="{683AA46A-A014-452D-A2C0-D50E8C39BE2E}" srcId="{F003ADB7-4D23-4A10-B1BE-99BFC7921A55}" destId="{38AA2DE8-CA70-4383-8F93-2A2ADC925410}" srcOrd="1" destOrd="0" parTransId="{2A3C3F77-1C29-4FDF-8B39-96D7539156D2}" sibTransId="{DA83F4F5-E9B2-4583-88A9-42077DCEBF1A}"/>
    <dgm:cxn modelId="{8ABC8770-1440-4042-AEBD-E2D4E7C84EC1}" type="presOf" srcId="{A736401F-6088-4CCF-8CFE-03CF5D2E4175}" destId="{137712D9-4F61-484B-96CC-58E218244BD4}" srcOrd="1" destOrd="2" presId="urn:microsoft.com/office/officeart/2005/8/layout/hProcess6"/>
    <dgm:cxn modelId="{C238C871-D76E-43DF-A5A7-3621879DED5E}" srcId="{778B3054-D391-4342-85CE-A0C0505EDF92}" destId="{F003ADB7-4D23-4A10-B1BE-99BFC7921A55}" srcOrd="0" destOrd="0" parTransId="{7F416B64-BD24-4037-9AD9-3E71E404AF7B}" sibTransId="{AF557C2B-C3E0-4303-A6B6-04C5FEF39F0B}"/>
    <dgm:cxn modelId="{B00F459E-BA2F-4249-BC0F-FD268C94BDEB}" type="presOf" srcId="{778B3054-D391-4342-85CE-A0C0505EDF92}" destId="{932BCB44-DA38-4FB7-A75D-18A0FE9CEC5F}" srcOrd="0" destOrd="0" presId="urn:microsoft.com/office/officeart/2005/8/layout/hProcess6"/>
    <dgm:cxn modelId="{81AB91A6-C6EC-4E59-9AA0-0881147ABB2F}" type="presOf" srcId="{38AA2DE8-CA70-4383-8F93-2A2ADC925410}" destId="{5201AF58-2AB1-4418-879A-769ED7B53F3D}" srcOrd="0" destOrd="1" presId="urn:microsoft.com/office/officeart/2005/8/layout/hProcess6"/>
    <dgm:cxn modelId="{CC8694A7-B614-462E-ADC7-EFB664EEC2A8}" type="presOf" srcId="{38AA2DE8-CA70-4383-8F93-2A2ADC925410}" destId="{137712D9-4F61-484B-96CC-58E218244BD4}" srcOrd="1" destOrd="1" presId="urn:microsoft.com/office/officeart/2005/8/layout/hProcess6"/>
    <dgm:cxn modelId="{B9D1DCAD-9F81-4C6E-96BE-4263A4C5E545}" srcId="{F003ADB7-4D23-4A10-B1BE-99BFC7921A55}" destId="{A736401F-6088-4CCF-8CFE-03CF5D2E4175}" srcOrd="2" destOrd="0" parTransId="{663A7038-C94E-473F-93FC-0886F763C5B4}" sibTransId="{90E8878C-1844-47E0-AC26-A158F45A7536}"/>
    <dgm:cxn modelId="{BB099AD0-1EB6-4426-8230-B5125F219138}" type="presOf" srcId="{A736401F-6088-4CCF-8CFE-03CF5D2E4175}" destId="{5201AF58-2AB1-4418-879A-769ED7B53F3D}" srcOrd="0" destOrd="2" presId="urn:microsoft.com/office/officeart/2005/8/layout/hProcess6"/>
    <dgm:cxn modelId="{4B7D96F5-8E93-4CC5-89AF-98F1D13EDE0A}" srcId="{F003ADB7-4D23-4A10-B1BE-99BFC7921A55}" destId="{BF8C9E33-B887-4728-B433-E8ED289F56F4}" srcOrd="0" destOrd="0" parTransId="{95BA14D0-EE6A-4288-B77D-AE21C6CFCB87}" sibTransId="{BC2D9BBF-1C9C-408E-9B3B-A08C302315E7}"/>
    <dgm:cxn modelId="{A5C15965-37A4-4D01-8140-DA992F628611}" type="presParOf" srcId="{932BCB44-DA38-4FB7-A75D-18A0FE9CEC5F}" destId="{8EBE1F6E-7FB4-4013-804D-96B8AA37CAAA}" srcOrd="0" destOrd="0" presId="urn:microsoft.com/office/officeart/2005/8/layout/hProcess6"/>
    <dgm:cxn modelId="{3E2D7108-27D5-47F8-85C8-0DB3C42E34B0}" type="presParOf" srcId="{8EBE1F6E-7FB4-4013-804D-96B8AA37CAAA}" destId="{B01469D2-D5EC-47E2-AA4B-55028EB0FD8A}" srcOrd="0" destOrd="0" presId="urn:microsoft.com/office/officeart/2005/8/layout/hProcess6"/>
    <dgm:cxn modelId="{0D30CA7C-C6B7-45EA-A7AF-0304C0A8A03D}" type="presParOf" srcId="{8EBE1F6E-7FB4-4013-804D-96B8AA37CAAA}" destId="{5201AF58-2AB1-4418-879A-769ED7B53F3D}" srcOrd="1" destOrd="0" presId="urn:microsoft.com/office/officeart/2005/8/layout/hProcess6"/>
    <dgm:cxn modelId="{EDCF04AA-38AB-4F35-887D-CB075CC9B6DB}" type="presParOf" srcId="{8EBE1F6E-7FB4-4013-804D-96B8AA37CAAA}" destId="{137712D9-4F61-484B-96CC-58E218244BD4}" srcOrd="2" destOrd="0" presId="urn:microsoft.com/office/officeart/2005/8/layout/hProcess6"/>
    <dgm:cxn modelId="{81D2E20D-1EF4-4A07-B3E3-1B764654D737}" type="presParOf" srcId="{8EBE1F6E-7FB4-4013-804D-96B8AA37CAAA}" destId="{9C38F0BC-4726-49E6-A992-9E1030CCE639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18EBDC6A-95F8-4CC3-BA2B-A486AD8573A7}" type="doc">
      <dgm:prSet loTypeId="urn:diagrams.loki3.com/VaryingWidthList" loCatId="list" qsTypeId="urn:microsoft.com/office/officeart/2005/8/quickstyle/simple1#18" qsCatId="simple" csTypeId="urn:microsoft.com/office/officeart/2005/8/colors/colorful1#5" csCatId="colorful" phldr="1"/>
      <dgm:spPr/>
      <dgm:t>
        <a:bodyPr/>
        <a:lstStyle/>
        <a:p>
          <a:endParaRPr lang="en-US"/>
        </a:p>
      </dgm:t>
    </dgm:pt>
    <dgm:pt modelId="{97D4DB21-DA16-457C-9F75-CEAE6DE08235}">
      <dgm:prSet phldrT="[Text]" custT="1"/>
      <dgm:spPr/>
      <dgm:t>
        <a:bodyPr/>
        <a:lstStyle/>
        <a:p>
          <a:r>
            <a:rPr lang="en-US" sz="2000" b="1" dirty="0"/>
            <a:t>$109M Principal</a:t>
          </a:r>
        </a:p>
      </dgm:t>
    </dgm:pt>
    <dgm:pt modelId="{9AF8203F-2CE4-46B7-8339-6FB18E28D5D3}" type="parTrans" cxnId="{67DC2492-37FE-4B88-B8B2-502AE6AABBAE}">
      <dgm:prSet/>
      <dgm:spPr/>
      <dgm:t>
        <a:bodyPr/>
        <a:lstStyle/>
        <a:p>
          <a:endParaRPr lang="en-US"/>
        </a:p>
      </dgm:t>
    </dgm:pt>
    <dgm:pt modelId="{12E59812-7996-4DDA-A679-4F7D8CC52456}" type="sibTrans" cxnId="{67DC2492-37FE-4B88-B8B2-502AE6AABBAE}">
      <dgm:prSet/>
      <dgm:spPr/>
      <dgm:t>
        <a:bodyPr/>
        <a:lstStyle/>
        <a:p>
          <a:endParaRPr lang="en-US"/>
        </a:p>
      </dgm:t>
    </dgm:pt>
    <dgm:pt modelId="{3BD31627-5868-41EB-B529-FD3E1E5BED9E}">
      <dgm:prSet custT="1"/>
      <dgm:spPr/>
      <dgm:t>
        <a:bodyPr/>
        <a:lstStyle/>
        <a:p>
          <a:r>
            <a:rPr lang="en-US" sz="2000" b="1" dirty="0"/>
            <a:t>Investment Grade / Insured</a:t>
          </a:r>
        </a:p>
      </dgm:t>
    </dgm:pt>
    <dgm:pt modelId="{03714595-99CA-4EC3-9993-2EE427411539}" type="parTrans" cxnId="{B426099A-8853-4C78-B05F-A17948FBF92D}">
      <dgm:prSet/>
      <dgm:spPr/>
      <dgm:t>
        <a:bodyPr/>
        <a:lstStyle/>
        <a:p>
          <a:endParaRPr lang="en-US"/>
        </a:p>
      </dgm:t>
    </dgm:pt>
    <dgm:pt modelId="{72F93525-CE4A-428B-9108-72DDFE958927}" type="sibTrans" cxnId="{B426099A-8853-4C78-B05F-A17948FBF92D}">
      <dgm:prSet/>
      <dgm:spPr/>
      <dgm:t>
        <a:bodyPr/>
        <a:lstStyle/>
        <a:p>
          <a:endParaRPr lang="en-US"/>
        </a:p>
      </dgm:t>
    </dgm:pt>
    <dgm:pt modelId="{5AC408E5-4908-4A67-9101-F74C54037BD7}">
      <dgm:prSet custT="1"/>
      <dgm:spPr/>
      <dgm:t>
        <a:bodyPr lIns="0" rIns="0"/>
        <a:lstStyle/>
        <a:p>
          <a:r>
            <a:rPr lang="en-US" sz="2000" b="1" dirty="0"/>
            <a:t>Debt Mill Levy Drops 34.5 Mills </a:t>
          </a:r>
        </a:p>
        <a:p>
          <a:r>
            <a:rPr lang="en-US" sz="1400" b="1" dirty="0"/>
            <a:t>(From ~71.1 to ~36.6)</a:t>
          </a:r>
        </a:p>
      </dgm:t>
    </dgm:pt>
    <dgm:pt modelId="{C092BEFC-579C-4ED6-BC9B-E877AB62DBE0}" type="parTrans" cxnId="{5796675C-A265-43E1-A25D-049C051E63BF}">
      <dgm:prSet/>
      <dgm:spPr/>
      <dgm:t>
        <a:bodyPr/>
        <a:lstStyle/>
        <a:p>
          <a:endParaRPr lang="en-US"/>
        </a:p>
      </dgm:t>
    </dgm:pt>
    <dgm:pt modelId="{D68EA16B-6C25-4089-8320-7B907F21BCD6}" type="sibTrans" cxnId="{5796675C-A265-43E1-A25D-049C051E63BF}">
      <dgm:prSet/>
      <dgm:spPr/>
      <dgm:t>
        <a:bodyPr/>
        <a:lstStyle/>
        <a:p>
          <a:endParaRPr lang="en-US"/>
        </a:p>
      </dgm:t>
    </dgm:pt>
    <dgm:pt modelId="{E9C605B5-EB9F-42C5-BCB5-3500EF35A7C0}">
      <dgm:prSet custT="1"/>
      <dgm:spPr/>
      <dgm:t>
        <a:bodyPr/>
        <a:lstStyle/>
        <a:p>
          <a:r>
            <a:rPr lang="en-US" sz="2000" b="1" dirty="0"/>
            <a:t>Estimated Rate</a:t>
          </a:r>
          <a:r>
            <a:rPr lang="en-US" sz="1800" b="1" baseline="30000" dirty="0"/>
            <a:t>1</a:t>
          </a:r>
          <a:r>
            <a:rPr lang="en-US" sz="2000" b="1" dirty="0"/>
            <a:t> of 4.99%</a:t>
          </a:r>
        </a:p>
      </dgm:t>
    </dgm:pt>
    <dgm:pt modelId="{D53895DB-3759-4B57-AF24-40B599378521}" type="parTrans" cxnId="{1AE9FAFA-5EF2-485D-949A-D9FFF61A27DB}">
      <dgm:prSet/>
      <dgm:spPr/>
      <dgm:t>
        <a:bodyPr/>
        <a:lstStyle/>
        <a:p>
          <a:endParaRPr lang="en-US"/>
        </a:p>
      </dgm:t>
    </dgm:pt>
    <dgm:pt modelId="{138920FD-9813-4AF8-96FE-02E6F82EA4A2}" type="sibTrans" cxnId="{1AE9FAFA-5EF2-485D-949A-D9FFF61A27DB}">
      <dgm:prSet/>
      <dgm:spPr/>
      <dgm:t>
        <a:bodyPr/>
        <a:lstStyle/>
        <a:p>
          <a:endParaRPr lang="en-US"/>
        </a:p>
      </dgm:t>
    </dgm:pt>
    <dgm:pt modelId="{80124DCD-F767-4F0D-B2F9-602D6F97F3A1}" type="pres">
      <dgm:prSet presAssocID="{18EBDC6A-95F8-4CC3-BA2B-A486AD8573A7}" presName="Name0" presStyleCnt="0">
        <dgm:presLayoutVars>
          <dgm:resizeHandles/>
        </dgm:presLayoutVars>
      </dgm:prSet>
      <dgm:spPr/>
    </dgm:pt>
    <dgm:pt modelId="{8240E273-F096-42D0-83DC-96382DD6E899}" type="pres">
      <dgm:prSet presAssocID="{97D4DB21-DA16-457C-9F75-CEAE6DE08235}" presName="text" presStyleLbl="node1" presStyleIdx="0" presStyleCnt="4" custScaleX="318052" custScaleY="390665">
        <dgm:presLayoutVars>
          <dgm:bulletEnabled val="1"/>
        </dgm:presLayoutVars>
      </dgm:prSet>
      <dgm:spPr/>
    </dgm:pt>
    <dgm:pt modelId="{3F2A366C-6EFE-4F20-8168-1CDB7E922469}" type="pres">
      <dgm:prSet presAssocID="{12E59812-7996-4DDA-A679-4F7D8CC52456}" presName="space" presStyleCnt="0"/>
      <dgm:spPr/>
    </dgm:pt>
    <dgm:pt modelId="{C6F82F83-17E6-41DC-8C95-7ECCD44EB1D9}" type="pres">
      <dgm:prSet presAssocID="{3BD31627-5868-41EB-B529-FD3E1E5BED9E}" presName="text" presStyleLbl="node1" presStyleIdx="1" presStyleCnt="4" custScaleX="187569" custScaleY="390665">
        <dgm:presLayoutVars>
          <dgm:bulletEnabled val="1"/>
        </dgm:presLayoutVars>
      </dgm:prSet>
      <dgm:spPr/>
    </dgm:pt>
    <dgm:pt modelId="{DD353416-AE2E-4C73-B46D-098B2C3A42F1}" type="pres">
      <dgm:prSet presAssocID="{72F93525-CE4A-428B-9108-72DDFE958927}" presName="space" presStyleCnt="0"/>
      <dgm:spPr/>
    </dgm:pt>
    <dgm:pt modelId="{17B05E63-324E-4661-8870-BCBF3FC82489}" type="pres">
      <dgm:prSet presAssocID="{E9C605B5-EB9F-42C5-BCB5-3500EF35A7C0}" presName="text" presStyleLbl="node1" presStyleIdx="2" presStyleCnt="4" custScaleX="197708" custScaleY="390665">
        <dgm:presLayoutVars>
          <dgm:bulletEnabled val="1"/>
        </dgm:presLayoutVars>
      </dgm:prSet>
      <dgm:spPr/>
    </dgm:pt>
    <dgm:pt modelId="{AE7DABF5-56A8-4865-B35E-BB4E95FEF44F}" type="pres">
      <dgm:prSet presAssocID="{138920FD-9813-4AF8-96FE-02E6F82EA4A2}" presName="space" presStyleCnt="0"/>
      <dgm:spPr/>
    </dgm:pt>
    <dgm:pt modelId="{DE8B95ED-DD00-48BA-B89C-3E6795595EEC}" type="pres">
      <dgm:prSet presAssocID="{5AC408E5-4908-4A67-9101-F74C54037BD7}" presName="text" presStyleLbl="node1" presStyleIdx="3" presStyleCnt="4" custScaleX="98033" custScaleY="390665">
        <dgm:presLayoutVars>
          <dgm:bulletEnabled val="1"/>
        </dgm:presLayoutVars>
      </dgm:prSet>
      <dgm:spPr/>
    </dgm:pt>
  </dgm:ptLst>
  <dgm:cxnLst>
    <dgm:cxn modelId="{AA841D02-11D5-4B86-9336-22D5FEF43263}" type="presOf" srcId="{97D4DB21-DA16-457C-9F75-CEAE6DE08235}" destId="{8240E273-F096-42D0-83DC-96382DD6E899}" srcOrd="0" destOrd="0" presId="urn:diagrams.loki3.com/VaryingWidthList"/>
    <dgm:cxn modelId="{042AB80A-68E2-41B2-AFBB-AF0F7A476C69}" type="presOf" srcId="{3BD31627-5868-41EB-B529-FD3E1E5BED9E}" destId="{C6F82F83-17E6-41DC-8C95-7ECCD44EB1D9}" srcOrd="0" destOrd="0" presId="urn:diagrams.loki3.com/VaryingWidthList"/>
    <dgm:cxn modelId="{5796675C-A265-43E1-A25D-049C051E63BF}" srcId="{18EBDC6A-95F8-4CC3-BA2B-A486AD8573A7}" destId="{5AC408E5-4908-4A67-9101-F74C54037BD7}" srcOrd="3" destOrd="0" parTransId="{C092BEFC-579C-4ED6-BC9B-E877AB62DBE0}" sibTransId="{D68EA16B-6C25-4089-8320-7B907F21BCD6}"/>
    <dgm:cxn modelId="{1A572B73-9C0B-486E-ACB9-AEBDB23A1519}" type="presOf" srcId="{E9C605B5-EB9F-42C5-BCB5-3500EF35A7C0}" destId="{17B05E63-324E-4661-8870-BCBF3FC82489}" srcOrd="0" destOrd="0" presId="urn:diagrams.loki3.com/VaryingWidthList"/>
    <dgm:cxn modelId="{6B596186-1BBF-477D-BF80-EB59D677F752}" type="presOf" srcId="{5AC408E5-4908-4A67-9101-F74C54037BD7}" destId="{DE8B95ED-DD00-48BA-B89C-3E6795595EEC}" srcOrd="0" destOrd="0" presId="urn:diagrams.loki3.com/VaryingWidthList"/>
    <dgm:cxn modelId="{67DC2492-37FE-4B88-B8B2-502AE6AABBAE}" srcId="{18EBDC6A-95F8-4CC3-BA2B-A486AD8573A7}" destId="{97D4DB21-DA16-457C-9F75-CEAE6DE08235}" srcOrd="0" destOrd="0" parTransId="{9AF8203F-2CE4-46B7-8339-6FB18E28D5D3}" sibTransId="{12E59812-7996-4DDA-A679-4F7D8CC52456}"/>
    <dgm:cxn modelId="{B426099A-8853-4C78-B05F-A17948FBF92D}" srcId="{18EBDC6A-95F8-4CC3-BA2B-A486AD8573A7}" destId="{3BD31627-5868-41EB-B529-FD3E1E5BED9E}" srcOrd="1" destOrd="0" parTransId="{03714595-99CA-4EC3-9993-2EE427411539}" sibTransId="{72F93525-CE4A-428B-9108-72DDFE958927}"/>
    <dgm:cxn modelId="{CE6891B1-A950-441C-BE6B-A9AA45CEEB3C}" type="presOf" srcId="{18EBDC6A-95F8-4CC3-BA2B-A486AD8573A7}" destId="{80124DCD-F767-4F0D-B2F9-602D6F97F3A1}" srcOrd="0" destOrd="0" presId="urn:diagrams.loki3.com/VaryingWidthList"/>
    <dgm:cxn modelId="{1AE9FAFA-5EF2-485D-949A-D9FFF61A27DB}" srcId="{18EBDC6A-95F8-4CC3-BA2B-A486AD8573A7}" destId="{E9C605B5-EB9F-42C5-BCB5-3500EF35A7C0}" srcOrd="2" destOrd="0" parTransId="{D53895DB-3759-4B57-AF24-40B599378521}" sibTransId="{138920FD-9813-4AF8-96FE-02E6F82EA4A2}"/>
    <dgm:cxn modelId="{C40A3A34-DD50-435D-968A-725C81BC4D6D}" type="presParOf" srcId="{80124DCD-F767-4F0D-B2F9-602D6F97F3A1}" destId="{8240E273-F096-42D0-83DC-96382DD6E899}" srcOrd="0" destOrd="0" presId="urn:diagrams.loki3.com/VaryingWidthList"/>
    <dgm:cxn modelId="{EEB26856-1F6C-4923-AE48-5002DEC5121E}" type="presParOf" srcId="{80124DCD-F767-4F0D-B2F9-602D6F97F3A1}" destId="{3F2A366C-6EFE-4F20-8168-1CDB7E922469}" srcOrd="1" destOrd="0" presId="urn:diagrams.loki3.com/VaryingWidthList"/>
    <dgm:cxn modelId="{78A260D7-6187-429C-948B-83467D1C2525}" type="presParOf" srcId="{80124DCD-F767-4F0D-B2F9-602D6F97F3A1}" destId="{C6F82F83-17E6-41DC-8C95-7ECCD44EB1D9}" srcOrd="2" destOrd="0" presId="urn:diagrams.loki3.com/VaryingWidthList"/>
    <dgm:cxn modelId="{E2AEA0DD-277F-4DFD-BB01-C0885BE53E69}" type="presParOf" srcId="{80124DCD-F767-4F0D-B2F9-602D6F97F3A1}" destId="{DD353416-AE2E-4C73-B46D-098B2C3A42F1}" srcOrd="3" destOrd="0" presId="urn:diagrams.loki3.com/VaryingWidthList"/>
    <dgm:cxn modelId="{A6D16D51-A4D9-46B6-B74D-1939BEBB6DCA}" type="presParOf" srcId="{80124DCD-F767-4F0D-B2F9-602D6F97F3A1}" destId="{17B05E63-324E-4661-8870-BCBF3FC82489}" srcOrd="4" destOrd="0" presId="urn:diagrams.loki3.com/VaryingWidthList"/>
    <dgm:cxn modelId="{7D033017-3EC0-48B1-8EEB-1724485270D5}" type="presParOf" srcId="{80124DCD-F767-4F0D-B2F9-602D6F97F3A1}" destId="{AE7DABF5-56A8-4865-B35E-BB4E95FEF44F}" srcOrd="5" destOrd="0" presId="urn:diagrams.loki3.com/VaryingWidthList"/>
    <dgm:cxn modelId="{D9D275FC-91A9-4755-BB42-AC4B7E01887F}" type="presParOf" srcId="{80124DCD-F767-4F0D-B2F9-602D6F97F3A1}" destId="{DE8B95ED-DD00-48BA-B89C-3E6795595EEC}" srcOrd="6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848F1561-0CB5-44F7-A040-7365C49BB7B3}" type="doc">
      <dgm:prSet loTypeId="urn:microsoft.com/office/officeart/2005/8/layout/hProcess6" loCatId="process" qsTypeId="urn:microsoft.com/office/officeart/2005/8/quickstyle/simple1#19" qsCatId="simple" csTypeId="urn:microsoft.com/office/officeart/2005/8/colors/colorful2#8" csCatId="colorful" phldr="1"/>
      <dgm:spPr/>
      <dgm:t>
        <a:bodyPr/>
        <a:lstStyle/>
        <a:p>
          <a:endParaRPr lang="en-US"/>
        </a:p>
      </dgm:t>
    </dgm:pt>
    <dgm:pt modelId="{109BB64B-C350-48C0-9298-70B0A7E9C0BA}">
      <dgm:prSet phldrT="[Text]" custT="1"/>
      <dgm:spPr/>
      <dgm:t>
        <a:bodyPr/>
        <a:lstStyle/>
        <a:p>
          <a:r>
            <a:rPr lang="en-US" sz="2000" dirty="0"/>
            <a:t>Property Tax Cut Plan</a:t>
          </a:r>
        </a:p>
      </dgm:t>
    </dgm:pt>
    <dgm:pt modelId="{1DE87EE5-5720-4110-8CB8-7A6812D8C9CE}" type="parTrans" cxnId="{2FD12FA5-423B-4795-A1E5-A1026E76DF91}">
      <dgm:prSet/>
      <dgm:spPr/>
      <dgm:t>
        <a:bodyPr/>
        <a:lstStyle/>
        <a:p>
          <a:endParaRPr lang="en-US" sz="2000"/>
        </a:p>
      </dgm:t>
    </dgm:pt>
    <dgm:pt modelId="{C76695C6-5978-4B93-9288-28D0F93DEEA0}" type="sibTrans" cxnId="{2FD12FA5-423B-4795-A1E5-A1026E76DF91}">
      <dgm:prSet/>
      <dgm:spPr/>
      <dgm:t>
        <a:bodyPr/>
        <a:lstStyle/>
        <a:p>
          <a:endParaRPr lang="en-US" sz="2000"/>
        </a:p>
      </dgm:t>
    </dgm:pt>
    <dgm:pt modelId="{5754EDE2-B267-4F83-94CF-C55345E4B918}">
      <dgm:prSet phldrT="[Text]" custT="1"/>
      <dgm:spPr/>
      <dgm:t>
        <a:bodyPr/>
        <a:lstStyle/>
        <a:p>
          <a:r>
            <a:rPr lang="en-US" sz="2000" dirty="0"/>
            <a:t>Mills at ~55.7 mills</a:t>
          </a:r>
        </a:p>
      </dgm:t>
    </dgm:pt>
    <dgm:pt modelId="{B2118AFE-3042-4321-B61F-57C24578DD7D}" type="parTrans" cxnId="{F8F5875D-5576-4F7E-B386-0352BA142F02}">
      <dgm:prSet/>
      <dgm:spPr/>
      <dgm:t>
        <a:bodyPr/>
        <a:lstStyle/>
        <a:p>
          <a:endParaRPr lang="en-US" sz="2000"/>
        </a:p>
      </dgm:t>
    </dgm:pt>
    <dgm:pt modelId="{29588AF4-E72B-4AD3-AE7C-0BFFA2EEDA13}" type="sibTrans" cxnId="{F8F5875D-5576-4F7E-B386-0352BA142F02}">
      <dgm:prSet/>
      <dgm:spPr/>
      <dgm:t>
        <a:bodyPr/>
        <a:lstStyle/>
        <a:p>
          <a:endParaRPr lang="en-US" sz="2000"/>
        </a:p>
      </dgm:t>
    </dgm:pt>
    <dgm:pt modelId="{638FF4E2-82D8-4880-8276-77AE1362B71B}" type="pres">
      <dgm:prSet presAssocID="{848F1561-0CB5-44F7-A040-7365C49BB7B3}" presName="theList" presStyleCnt="0">
        <dgm:presLayoutVars>
          <dgm:dir/>
          <dgm:animLvl val="lvl"/>
          <dgm:resizeHandles val="exact"/>
        </dgm:presLayoutVars>
      </dgm:prSet>
      <dgm:spPr/>
    </dgm:pt>
    <dgm:pt modelId="{67DD2EBA-D4FB-45A4-A30B-2C44DE60A4C2}" type="pres">
      <dgm:prSet presAssocID="{109BB64B-C350-48C0-9298-70B0A7E9C0BA}" presName="compNode" presStyleCnt="0"/>
      <dgm:spPr/>
    </dgm:pt>
    <dgm:pt modelId="{25C0C7A2-8402-45DC-9244-08ECA065592F}" type="pres">
      <dgm:prSet presAssocID="{109BB64B-C350-48C0-9298-70B0A7E9C0BA}" presName="noGeometry" presStyleCnt="0"/>
      <dgm:spPr/>
    </dgm:pt>
    <dgm:pt modelId="{A3005A06-1075-4353-9C80-8D4E59223467}" type="pres">
      <dgm:prSet presAssocID="{109BB64B-C350-48C0-9298-70B0A7E9C0BA}" presName="childTextVisible" presStyleLbl="bgAccFollowNode1" presStyleIdx="0" presStyleCnt="1">
        <dgm:presLayoutVars>
          <dgm:bulletEnabled val="1"/>
        </dgm:presLayoutVars>
      </dgm:prSet>
      <dgm:spPr/>
    </dgm:pt>
    <dgm:pt modelId="{5DC9F0F1-192E-4A72-B7A9-2A4662963EE2}" type="pres">
      <dgm:prSet presAssocID="{109BB64B-C350-48C0-9298-70B0A7E9C0BA}" presName="childTextHidden" presStyleLbl="bgAccFollowNode1" presStyleIdx="0" presStyleCnt="1"/>
      <dgm:spPr/>
    </dgm:pt>
    <dgm:pt modelId="{AF27A11D-AD42-4EF8-B4B1-0F1A3A8F1C67}" type="pres">
      <dgm:prSet presAssocID="{109BB64B-C350-48C0-9298-70B0A7E9C0BA}" presName="parentText" presStyleLbl="node1" presStyleIdx="0" presStyleCnt="1">
        <dgm:presLayoutVars>
          <dgm:chMax val="1"/>
          <dgm:bulletEnabled val="1"/>
        </dgm:presLayoutVars>
      </dgm:prSet>
      <dgm:spPr/>
    </dgm:pt>
  </dgm:ptLst>
  <dgm:cxnLst>
    <dgm:cxn modelId="{B7D99515-3714-4761-B5F0-BCBFCAF3DB92}" type="presOf" srcId="{5754EDE2-B267-4F83-94CF-C55345E4B918}" destId="{A3005A06-1075-4353-9C80-8D4E59223467}" srcOrd="0" destOrd="0" presId="urn:microsoft.com/office/officeart/2005/8/layout/hProcess6"/>
    <dgm:cxn modelId="{F8F5875D-5576-4F7E-B386-0352BA142F02}" srcId="{109BB64B-C350-48C0-9298-70B0A7E9C0BA}" destId="{5754EDE2-B267-4F83-94CF-C55345E4B918}" srcOrd="0" destOrd="0" parTransId="{B2118AFE-3042-4321-B61F-57C24578DD7D}" sibTransId="{29588AF4-E72B-4AD3-AE7C-0BFFA2EEDA13}"/>
    <dgm:cxn modelId="{2D2A176D-05C4-4633-ACB1-EFCB8117F60D}" type="presOf" srcId="{109BB64B-C350-48C0-9298-70B0A7E9C0BA}" destId="{AF27A11D-AD42-4EF8-B4B1-0F1A3A8F1C67}" srcOrd="0" destOrd="0" presId="urn:microsoft.com/office/officeart/2005/8/layout/hProcess6"/>
    <dgm:cxn modelId="{E6EE999C-F8CB-4F48-A1DA-1DECE93DAE8B}" type="presOf" srcId="{848F1561-0CB5-44F7-A040-7365C49BB7B3}" destId="{638FF4E2-82D8-4880-8276-77AE1362B71B}" srcOrd="0" destOrd="0" presId="urn:microsoft.com/office/officeart/2005/8/layout/hProcess6"/>
    <dgm:cxn modelId="{2FD12FA5-423B-4795-A1E5-A1026E76DF91}" srcId="{848F1561-0CB5-44F7-A040-7365C49BB7B3}" destId="{109BB64B-C350-48C0-9298-70B0A7E9C0BA}" srcOrd="0" destOrd="0" parTransId="{1DE87EE5-5720-4110-8CB8-7A6812D8C9CE}" sibTransId="{C76695C6-5978-4B93-9288-28D0F93DEEA0}"/>
    <dgm:cxn modelId="{67311CFF-0239-4CAF-BCF3-5836D0E968A7}" type="presOf" srcId="{5754EDE2-B267-4F83-94CF-C55345E4B918}" destId="{5DC9F0F1-192E-4A72-B7A9-2A4662963EE2}" srcOrd="1" destOrd="0" presId="urn:microsoft.com/office/officeart/2005/8/layout/hProcess6"/>
    <dgm:cxn modelId="{542B07BD-100C-4411-B0C5-24F9DA29ECAB}" type="presParOf" srcId="{638FF4E2-82D8-4880-8276-77AE1362B71B}" destId="{67DD2EBA-D4FB-45A4-A30B-2C44DE60A4C2}" srcOrd="0" destOrd="0" presId="urn:microsoft.com/office/officeart/2005/8/layout/hProcess6"/>
    <dgm:cxn modelId="{E2B2EB40-9190-42CC-8850-2C876B927D08}" type="presParOf" srcId="{67DD2EBA-D4FB-45A4-A30B-2C44DE60A4C2}" destId="{25C0C7A2-8402-45DC-9244-08ECA065592F}" srcOrd="0" destOrd="0" presId="urn:microsoft.com/office/officeart/2005/8/layout/hProcess6"/>
    <dgm:cxn modelId="{C25D42EC-A143-4E3C-8419-C316AF36C1AA}" type="presParOf" srcId="{67DD2EBA-D4FB-45A4-A30B-2C44DE60A4C2}" destId="{A3005A06-1075-4353-9C80-8D4E59223467}" srcOrd="1" destOrd="0" presId="urn:microsoft.com/office/officeart/2005/8/layout/hProcess6"/>
    <dgm:cxn modelId="{5F74AAF3-43EB-428B-8B61-64BFFB71BD96}" type="presParOf" srcId="{67DD2EBA-D4FB-45A4-A30B-2C44DE60A4C2}" destId="{5DC9F0F1-192E-4A72-B7A9-2A4662963EE2}" srcOrd="2" destOrd="0" presId="urn:microsoft.com/office/officeart/2005/8/layout/hProcess6"/>
    <dgm:cxn modelId="{D7BFA138-83BA-4C22-BD8A-440ABFAE767B}" type="presParOf" srcId="{67DD2EBA-D4FB-45A4-A30B-2C44DE60A4C2}" destId="{AF27A11D-AD42-4EF8-B4B1-0F1A3A8F1C67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848F1561-0CB5-44F7-A040-7365C49BB7B3}" type="doc">
      <dgm:prSet loTypeId="urn:microsoft.com/office/officeart/2005/8/layout/hProcess6" loCatId="process" qsTypeId="urn:microsoft.com/office/officeart/2005/8/quickstyle/simple1#20" qsCatId="simple" csTypeId="urn:microsoft.com/office/officeart/2005/8/colors/colorful2#9" csCatId="colorful" phldr="1"/>
      <dgm:spPr/>
      <dgm:t>
        <a:bodyPr/>
        <a:lstStyle/>
        <a:p>
          <a:endParaRPr lang="en-US"/>
        </a:p>
      </dgm:t>
    </dgm:pt>
    <dgm:pt modelId="{BE61F255-7FB7-44BB-8F9C-92A5B793861B}">
      <dgm:prSet phldrT="[Text]" custT="1"/>
      <dgm:spPr/>
      <dgm:t>
        <a:bodyPr/>
        <a:lstStyle/>
        <a:p>
          <a:r>
            <a:rPr lang="en-US" sz="2000" dirty="0"/>
            <a:t>Do Nothing  / Status Quo</a:t>
          </a:r>
        </a:p>
      </dgm:t>
    </dgm:pt>
    <dgm:pt modelId="{259D8569-CE97-46E6-9C63-B8CF409DED32}" type="parTrans" cxnId="{4524D702-C4A5-4B1A-8A77-7A6DA00390CE}">
      <dgm:prSet/>
      <dgm:spPr/>
      <dgm:t>
        <a:bodyPr/>
        <a:lstStyle/>
        <a:p>
          <a:endParaRPr lang="en-US" sz="2000"/>
        </a:p>
      </dgm:t>
    </dgm:pt>
    <dgm:pt modelId="{761BDAAD-06DE-41F9-8BA5-4C1BAD3F122C}" type="sibTrans" cxnId="{4524D702-C4A5-4B1A-8A77-7A6DA00390CE}">
      <dgm:prSet/>
      <dgm:spPr/>
      <dgm:t>
        <a:bodyPr/>
        <a:lstStyle/>
        <a:p>
          <a:endParaRPr lang="en-US" sz="2000"/>
        </a:p>
      </dgm:t>
    </dgm:pt>
    <dgm:pt modelId="{5A2A7B48-421B-4D67-A384-DBC6BE2AB33E}">
      <dgm:prSet phldrT="[Text]" custT="1"/>
      <dgm:spPr/>
      <dgm:t>
        <a:bodyPr/>
        <a:lstStyle/>
        <a:p>
          <a:r>
            <a:rPr lang="en-US" sz="2000" dirty="0"/>
            <a:t>Mills at ~97.8 until all North Range and Reunion debt is repaid*</a:t>
          </a:r>
        </a:p>
      </dgm:t>
    </dgm:pt>
    <dgm:pt modelId="{ECE16387-5D90-4272-AB60-ED2F64720D6C}" type="parTrans" cxnId="{87461A4F-BD1B-43ED-ADD5-04C05AE4485E}">
      <dgm:prSet/>
      <dgm:spPr/>
      <dgm:t>
        <a:bodyPr/>
        <a:lstStyle/>
        <a:p>
          <a:endParaRPr lang="en-US" sz="2000"/>
        </a:p>
      </dgm:t>
    </dgm:pt>
    <dgm:pt modelId="{A82BF5B7-1490-4453-A8E3-947AE5A03A57}" type="sibTrans" cxnId="{87461A4F-BD1B-43ED-ADD5-04C05AE4485E}">
      <dgm:prSet/>
      <dgm:spPr/>
      <dgm:t>
        <a:bodyPr/>
        <a:lstStyle/>
        <a:p>
          <a:endParaRPr lang="en-US" sz="2000"/>
        </a:p>
      </dgm:t>
    </dgm:pt>
    <dgm:pt modelId="{638FF4E2-82D8-4880-8276-77AE1362B71B}" type="pres">
      <dgm:prSet presAssocID="{848F1561-0CB5-44F7-A040-7365C49BB7B3}" presName="theList" presStyleCnt="0">
        <dgm:presLayoutVars>
          <dgm:dir/>
          <dgm:animLvl val="lvl"/>
          <dgm:resizeHandles val="exact"/>
        </dgm:presLayoutVars>
      </dgm:prSet>
      <dgm:spPr/>
    </dgm:pt>
    <dgm:pt modelId="{D1400D1A-A567-48A1-8ECD-855C2A7D6CA5}" type="pres">
      <dgm:prSet presAssocID="{BE61F255-7FB7-44BB-8F9C-92A5B793861B}" presName="compNode" presStyleCnt="0"/>
      <dgm:spPr/>
    </dgm:pt>
    <dgm:pt modelId="{F2EF2482-9669-4080-9B77-90FB7B58670D}" type="pres">
      <dgm:prSet presAssocID="{BE61F255-7FB7-44BB-8F9C-92A5B793861B}" presName="noGeometry" presStyleCnt="0"/>
      <dgm:spPr/>
    </dgm:pt>
    <dgm:pt modelId="{3357F1EC-B4E6-4F88-A935-1DFA2BDCADB6}" type="pres">
      <dgm:prSet presAssocID="{BE61F255-7FB7-44BB-8F9C-92A5B793861B}" presName="childTextVisible" presStyleLbl="bgAccFollowNode1" presStyleIdx="0" presStyleCnt="1">
        <dgm:presLayoutVars>
          <dgm:bulletEnabled val="1"/>
        </dgm:presLayoutVars>
      </dgm:prSet>
      <dgm:spPr/>
    </dgm:pt>
    <dgm:pt modelId="{11D1EDF2-41AC-4E9B-9A48-732875FA3C14}" type="pres">
      <dgm:prSet presAssocID="{BE61F255-7FB7-44BB-8F9C-92A5B793861B}" presName="childTextHidden" presStyleLbl="bgAccFollowNode1" presStyleIdx="0" presStyleCnt="1"/>
      <dgm:spPr/>
    </dgm:pt>
    <dgm:pt modelId="{FAEDA422-1B1F-4F11-B5C1-1C8BB0992973}" type="pres">
      <dgm:prSet presAssocID="{BE61F255-7FB7-44BB-8F9C-92A5B793861B}" presName="parentText" presStyleLbl="node1" presStyleIdx="0" presStyleCnt="1">
        <dgm:presLayoutVars>
          <dgm:chMax val="1"/>
          <dgm:bulletEnabled val="1"/>
        </dgm:presLayoutVars>
      </dgm:prSet>
      <dgm:spPr/>
    </dgm:pt>
  </dgm:ptLst>
  <dgm:cxnLst>
    <dgm:cxn modelId="{4524D702-C4A5-4B1A-8A77-7A6DA00390CE}" srcId="{848F1561-0CB5-44F7-A040-7365C49BB7B3}" destId="{BE61F255-7FB7-44BB-8F9C-92A5B793861B}" srcOrd="0" destOrd="0" parTransId="{259D8569-CE97-46E6-9C63-B8CF409DED32}" sibTransId="{761BDAAD-06DE-41F9-8BA5-4C1BAD3F122C}"/>
    <dgm:cxn modelId="{C2CABF04-7258-4CF0-AE7C-1426A46D4D10}" type="presOf" srcId="{5A2A7B48-421B-4D67-A384-DBC6BE2AB33E}" destId="{3357F1EC-B4E6-4F88-A935-1DFA2BDCADB6}" srcOrd="0" destOrd="0" presId="urn:microsoft.com/office/officeart/2005/8/layout/hProcess6"/>
    <dgm:cxn modelId="{87461A4F-BD1B-43ED-ADD5-04C05AE4485E}" srcId="{BE61F255-7FB7-44BB-8F9C-92A5B793861B}" destId="{5A2A7B48-421B-4D67-A384-DBC6BE2AB33E}" srcOrd="0" destOrd="0" parTransId="{ECE16387-5D90-4272-AB60-ED2F64720D6C}" sibTransId="{A82BF5B7-1490-4453-A8E3-947AE5A03A57}"/>
    <dgm:cxn modelId="{E6EE999C-F8CB-4F48-A1DA-1DECE93DAE8B}" type="presOf" srcId="{848F1561-0CB5-44F7-A040-7365C49BB7B3}" destId="{638FF4E2-82D8-4880-8276-77AE1362B71B}" srcOrd="0" destOrd="0" presId="urn:microsoft.com/office/officeart/2005/8/layout/hProcess6"/>
    <dgm:cxn modelId="{109B83A5-B2E6-475C-9CDD-4C4CF69F6F0F}" type="presOf" srcId="{5A2A7B48-421B-4D67-A384-DBC6BE2AB33E}" destId="{11D1EDF2-41AC-4E9B-9A48-732875FA3C14}" srcOrd="1" destOrd="0" presId="urn:microsoft.com/office/officeart/2005/8/layout/hProcess6"/>
    <dgm:cxn modelId="{090389AB-53E2-46C3-9B20-183AE831844B}" type="presOf" srcId="{BE61F255-7FB7-44BB-8F9C-92A5B793861B}" destId="{FAEDA422-1B1F-4F11-B5C1-1C8BB0992973}" srcOrd="0" destOrd="0" presId="urn:microsoft.com/office/officeart/2005/8/layout/hProcess6"/>
    <dgm:cxn modelId="{0B4801B8-7F95-4744-BC79-ADD9A55A6060}" type="presParOf" srcId="{638FF4E2-82D8-4880-8276-77AE1362B71B}" destId="{D1400D1A-A567-48A1-8ECD-855C2A7D6CA5}" srcOrd="0" destOrd="0" presId="urn:microsoft.com/office/officeart/2005/8/layout/hProcess6"/>
    <dgm:cxn modelId="{2821A8EC-D4A9-4E52-AEFB-8B5EA86E36E8}" type="presParOf" srcId="{D1400D1A-A567-48A1-8ECD-855C2A7D6CA5}" destId="{F2EF2482-9669-4080-9B77-90FB7B58670D}" srcOrd="0" destOrd="0" presId="urn:microsoft.com/office/officeart/2005/8/layout/hProcess6"/>
    <dgm:cxn modelId="{E187E89F-6611-43C4-B897-F056DF01DEEE}" type="presParOf" srcId="{D1400D1A-A567-48A1-8ECD-855C2A7D6CA5}" destId="{3357F1EC-B4E6-4F88-A935-1DFA2BDCADB6}" srcOrd="1" destOrd="0" presId="urn:microsoft.com/office/officeart/2005/8/layout/hProcess6"/>
    <dgm:cxn modelId="{197F3F86-9A5A-4007-B493-5C5BEDB73398}" type="presParOf" srcId="{D1400D1A-A567-48A1-8ECD-855C2A7D6CA5}" destId="{11D1EDF2-41AC-4E9B-9A48-732875FA3C14}" srcOrd="2" destOrd="0" presId="urn:microsoft.com/office/officeart/2005/8/layout/hProcess6"/>
    <dgm:cxn modelId="{976E7F88-3BE1-44A9-B020-B69B316F5CDF}" type="presParOf" srcId="{D1400D1A-A567-48A1-8ECD-855C2A7D6CA5}" destId="{FAEDA422-1B1F-4F11-B5C1-1C8BB0992973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r="http://schemas.openxmlformats.org/officeDocument/2006/relationships" xmlns:a14="http://schemas.microsoft.com/office/drawing/2010/main" xmlns:asvg="http://schemas.microsoft.com/office/drawing/2016/SVG/main" xmlns:dgm14="http://schemas.microsoft.com/office/drawing/2010/diagram" xmlns:dsp="http://schemas.microsoft.com/office/drawing/2008/diagram" xmlns:dgm="http://schemas.openxmlformats.org/drawingml/2006/diagram" xmlns:a="http://schemas.openxmlformats.org/drawingml/2006/main">
  <dgm:ptLst>
    <dgm:pt modelId="{E86924F0-FE26-43D0-BDCB-F1BCF0D72259}" type="doc">
      <dgm:prSet loTypeId="urn:microsoft.com/office/officeart/2018/2/layout/IconVerticalSolidList" loCatId="icon" qsTypeId="urn:microsoft.com/office/officeart/2005/8/quickstyle/simple1#21" qsCatId="simple" csTypeId="urn:microsoft.com/office/officeart/2005/8/colors/colorful1#6" csCatId="colorful" phldr="1"/>
      <dgm:spPr/>
      <dgm:t>
        <a:bodyPr/>
        <a:lstStyle/>
        <a:p>
          <a:endParaRPr lang="en-US"/>
        </a:p>
      </dgm:t>
    </dgm:pt>
    <dgm:pt modelId="{C7F98087-8F6D-4825-8D29-6C58B808B60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Commerce City Approves Development of 265 Planned Homes</a:t>
          </a:r>
        </a:p>
      </dgm:t>
    </dgm:pt>
    <dgm:pt modelId="{0E58B121-E4AA-47B8-97F4-D214743DA2E5}" type="parTrans" cxnId="{3438B150-EAE0-4730-BDF1-12153CBF794A}">
      <dgm:prSet/>
      <dgm:spPr/>
      <dgm:t>
        <a:bodyPr/>
        <a:lstStyle/>
        <a:p>
          <a:endParaRPr lang="en-US"/>
        </a:p>
      </dgm:t>
    </dgm:pt>
    <dgm:pt modelId="{D023E925-5354-4134-903D-0F1ECCA19BD0}" type="sibTrans" cxnId="{3438B150-EAE0-4730-BDF1-12153CBF794A}">
      <dgm:prSet/>
      <dgm:spPr/>
      <dgm:t>
        <a:bodyPr/>
        <a:lstStyle/>
        <a:p>
          <a:endParaRPr lang="en-US"/>
        </a:p>
      </dgm:t>
    </dgm:pt>
    <dgm:pt modelId="{38758A58-BCEB-4FD6-99E7-CC4E98D7D113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New Residential and Commercial Construction</a:t>
          </a:r>
        </a:p>
      </dgm:t>
    </dgm:pt>
    <dgm:pt modelId="{7707B997-EE48-4940-B57B-C6CA453F79DD}" type="parTrans" cxnId="{D37C5882-5FD0-42AC-859D-3B2BCCB40B90}">
      <dgm:prSet/>
      <dgm:spPr/>
      <dgm:t>
        <a:bodyPr/>
        <a:lstStyle/>
        <a:p>
          <a:endParaRPr lang="en-US"/>
        </a:p>
      </dgm:t>
    </dgm:pt>
    <dgm:pt modelId="{4BFF104F-2B64-41BC-8341-9909697DCA61}" type="sibTrans" cxnId="{D37C5882-5FD0-42AC-859D-3B2BCCB40B90}">
      <dgm:prSet/>
      <dgm:spPr/>
      <dgm:t>
        <a:bodyPr/>
        <a:lstStyle/>
        <a:p>
          <a:endParaRPr lang="en-US"/>
        </a:p>
      </dgm:t>
    </dgm:pt>
    <dgm:pt modelId="{2E254BEC-7258-4364-AAB2-A2546B065F87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Estimated $127M (Market Value) Added to Tax Rolls</a:t>
          </a:r>
        </a:p>
      </dgm:t>
    </dgm:pt>
    <dgm:pt modelId="{EE7E5ED2-2260-40E4-966E-C6176C902629}" type="parTrans" cxnId="{D68D5045-4187-43EB-8608-5C9413067071}">
      <dgm:prSet/>
      <dgm:spPr/>
      <dgm:t>
        <a:bodyPr/>
        <a:lstStyle/>
        <a:p>
          <a:endParaRPr lang="en-US"/>
        </a:p>
      </dgm:t>
    </dgm:pt>
    <dgm:pt modelId="{54F7BE40-51A6-4243-8852-604CBAA3A786}" type="sibTrans" cxnId="{D68D5045-4187-43EB-8608-5C9413067071}">
      <dgm:prSet/>
      <dgm:spPr/>
      <dgm:t>
        <a:bodyPr/>
        <a:lstStyle/>
        <a:p>
          <a:endParaRPr lang="en-US"/>
        </a:p>
      </dgm:t>
    </dgm:pt>
    <dgm:pt modelId="{B1354C96-41F5-4BCD-8EA8-5C82EBBC7388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More Taxpayers = More Property Tax Cuts (~2.2 Mills)</a:t>
          </a:r>
        </a:p>
      </dgm:t>
    </dgm:pt>
    <dgm:pt modelId="{BEB0D480-ECE4-4CF1-A330-BC521E90C5E4}" type="parTrans" cxnId="{B5088BE1-1821-4D23-BC62-9CE7D4B6BDE5}">
      <dgm:prSet/>
      <dgm:spPr/>
      <dgm:t>
        <a:bodyPr/>
        <a:lstStyle/>
        <a:p>
          <a:endParaRPr lang="en-US"/>
        </a:p>
      </dgm:t>
    </dgm:pt>
    <dgm:pt modelId="{F62BBB54-7BF5-40CD-858D-5E3D04F5F98F}" type="sibTrans" cxnId="{B5088BE1-1821-4D23-BC62-9CE7D4B6BDE5}">
      <dgm:prSet/>
      <dgm:spPr/>
      <dgm:t>
        <a:bodyPr/>
        <a:lstStyle/>
        <a:p>
          <a:endParaRPr lang="en-US"/>
        </a:p>
      </dgm:t>
    </dgm:pt>
    <dgm:pt modelId="{62C053DF-2756-42A8-992B-F45B41ACBF3E}" type="pres">
      <dgm:prSet presAssocID="{E86924F0-FE26-43D0-BDCB-F1BCF0D72259}" presName="root" presStyleCnt="0">
        <dgm:presLayoutVars>
          <dgm:dir/>
          <dgm:resizeHandles val="exact"/>
        </dgm:presLayoutVars>
      </dgm:prSet>
      <dgm:spPr/>
    </dgm:pt>
    <dgm:pt modelId="{396C7326-94C8-4623-9C07-6C69A09DF198}" type="pres">
      <dgm:prSet presAssocID="{C7F98087-8F6D-4825-8D29-6C58B808B604}" presName="compNode" presStyleCnt="0"/>
      <dgm:spPr/>
    </dgm:pt>
    <dgm:pt modelId="{4D59D4DD-149A-4297-821C-D856166537E5}" type="pres">
      <dgm:prSet presAssocID="{C7F98087-8F6D-4825-8D29-6C58B808B604}" presName="bgRect" presStyleLbl="bgShp" presStyleIdx="0" presStyleCnt="4" custLinFactNeighborX="842" custLinFactNeighborY="-1917"/>
      <dgm:spPr/>
    </dgm:pt>
    <dgm:pt modelId="{134E80DE-4271-49FA-8F67-D01A4C2D3933}" type="pres">
      <dgm:prSet presAssocID="{C7F98087-8F6D-4825-8D29-6C58B808B604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" title=""/>
        </a:ext>
      </dgm:extLst>
    </dgm:pt>
    <dgm:pt modelId="{170E667B-7470-49AE-9C46-E0E9E3606219}" type="pres">
      <dgm:prSet presAssocID="{C7F98087-8F6D-4825-8D29-6C58B808B604}" presName="spaceRect" presStyleCnt="0"/>
      <dgm:spPr/>
    </dgm:pt>
    <dgm:pt modelId="{F102D843-C884-4B56-9962-FFBE6C0D4455}" type="pres">
      <dgm:prSet presAssocID="{C7F98087-8F6D-4825-8D29-6C58B808B604}" presName="parTx" presStyleLbl="revTx" presStyleIdx="0" presStyleCnt="4">
        <dgm:presLayoutVars>
          <dgm:chMax val="0"/>
          <dgm:chPref val="0"/>
        </dgm:presLayoutVars>
      </dgm:prSet>
      <dgm:spPr/>
    </dgm:pt>
    <dgm:pt modelId="{62889D40-5968-45D1-8895-DB86E38D66DE}" type="pres">
      <dgm:prSet presAssocID="{D023E925-5354-4134-903D-0F1ECCA19BD0}" presName="sibTrans" presStyleCnt="0"/>
      <dgm:spPr/>
    </dgm:pt>
    <dgm:pt modelId="{7A2C711B-D8DB-4879-BAE1-EADA45107B5D}" type="pres">
      <dgm:prSet presAssocID="{38758A58-BCEB-4FD6-99E7-CC4E98D7D113}" presName="compNode" presStyleCnt="0"/>
      <dgm:spPr/>
    </dgm:pt>
    <dgm:pt modelId="{AEB3468E-1D34-4B2A-A352-9C3DA3615832}" type="pres">
      <dgm:prSet presAssocID="{38758A58-BCEB-4FD6-99E7-CC4E98D7D113}" presName="bgRect" presStyleLbl="bgShp" presStyleIdx="1" presStyleCnt="4" custLinFactNeighborX="66" custLinFactNeighborY="-513"/>
      <dgm:spPr/>
    </dgm:pt>
    <dgm:pt modelId="{94D02DA7-15E0-4869-82D9-A4F5D2D37563}" type="pres">
      <dgm:prSet presAssocID="{38758A58-BCEB-4FD6-99E7-CC4E98D7D113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" title=""/>
        </a:ext>
      </dgm:extLst>
    </dgm:pt>
    <dgm:pt modelId="{BCB7E3CD-97C8-4F19-B635-66CB27C20CAE}" type="pres">
      <dgm:prSet presAssocID="{38758A58-BCEB-4FD6-99E7-CC4E98D7D113}" presName="spaceRect" presStyleCnt="0"/>
      <dgm:spPr/>
    </dgm:pt>
    <dgm:pt modelId="{C85EBB79-19F9-4169-9F44-363842DFD68F}" type="pres">
      <dgm:prSet presAssocID="{38758A58-BCEB-4FD6-99E7-CC4E98D7D113}" presName="parTx" presStyleLbl="revTx" presStyleIdx="1" presStyleCnt="4">
        <dgm:presLayoutVars>
          <dgm:chMax val="0"/>
          <dgm:chPref val="0"/>
        </dgm:presLayoutVars>
      </dgm:prSet>
      <dgm:spPr/>
    </dgm:pt>
    <dgm:pt modelId="{F7B19BC9-F2F2-48E7-AACF-AD33504F3321}" type="pres">
      <dgm:prSet presAssocID="{4BFF104F-2B64-41BC-8341-9909697DCA61}" presName="sibTrans" presStyleCnt="0"/>
      <dgm:spPr/>
    </dgm:pt>
    <dgm:pt modelId="{E23DAE32-6BE6-41B0-BA5B-EB1B0551D91D}" type="pres">
      <dgm:prSet presAssocID="{2E254BEC-7258-4364-AAB2-A2546B065F87}" presName="compNode" presStyleCnt="0"/>
      <dgm:spPr/>
    </dgm:pt>
    <dgm:pt modelId="{385344AA-AA92-42D6-8179-822C67EF7164}" type="pres">
      <dgm:prSet presAssocID="{2E254BEC-7258-4364-AAB2-A2546B065F87}" presName="bgRect" presStyleLbl="bgShp" presStyleIdx="2" presStyleCnt="4"/>
      <dgm:spPr/>
    </dgm:pt>
    <dgm:pt modelId="{CDD6974C-173B-4915-AE60-D31049596808}" type="pres">
      <dgm:prSet presAssocID="{2E254BEC-7258-4364-AAB2-A2546B065F87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" title=""/>
        </a:ext>
      </dgm:extLst>
    </dgm:pt>
    <dgm:pt modelId="{6B9A1053-F16D-4141-83AF-F37463D46F61}" type="pres">
      <dgm:prSet presAssocID="{2E254BEC-7258-4364-AAB2-A2546B065F87}" presName="spaceRect" presStyleCnt="0"/>
      <dgm:spPr/>
    </dgm:pt>
    <dgm:pt modelId="{23368CFC-940E-4593-BE7D-D326F12D5125}" type="pres">
      <dgm:prSet presAssocID="{2E254BEC-7258-4364-AAB2-A2546B065F87}" presName="parTx" presStyleLbl="revTx" presStyleIdx="2" presStyleCnt="4">
        <dgm:presLayoutVars>
          <dgm:chMax val="0"/>
          <dgm:chPref val="0"/>
        </dgm:presLayoutVars>
      </dgm:prSet>
      <dgm:spPr/>
    </dgm:pt>
    <dgm:pt modelId="{87F0D7D5-0B35-47DB-B3CB-6066E055B897}" type="pres">
      <dgm:prSet presAssocID="{54F7BE40-51A6-4243-8852-604CBAA3A786}" presName="sibTrans" presStyleCnt="0"/>
      <dgm:spPr/>
    </dgm:pt>
    <dgm:pt modelId="{D70E4A23-C47A-4CCC-9A2A-DCD962BC31EA}" type="pres">
      <dgm:prSet presAssocID="{B1354C96-41F5-4BCD-8EA8-5C82EBBC7388}" presName="compNode" presStyleCnt="0"/>
      <dgm:spPr/>
    </dgm:pt>
    <dgm:pt modelId="{DEEB4789-22BA-47E3-A143-C3948FB8A4DB}" type="pres">
      <dgm:prSet presAssocID="{B1354C96-41F5-4BCD-8EA8-5C82EBBC7388}" presName="bgRect" presStyleLbl="bgShp" presStyleIdx="3" presStyleCnt="4"/>
      <dgm:spPr/>
    </dgm:pt>
    <dgm:pt modelId="{3EC500C2-BD63-47E3-8590-2D97D9B191B1}" type="pres">
      <dgm:prSet presAssocID="{B1354C96-41F5-4BCD-8EA8-5C82EBBC7388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" title=""/>
        </a:ext>
      </dgm:extLst>
    </dgm:pt>
    <dgm:pt modelId="{B1D05ADF-191B-4257-96DA-D35D65520047}" type="pres">
      <dgm:prSet presAssocID="{B1354C96-41F5-4BCD-8EA8-5C82EBBC7388}" presName="spaceRect" presStyleCnt="0"/>
      <dgm:spPr/>
    </dgm:pt>
    <dgm:pt modelId="{088F2507-7B0A-42DC-9103-31849A398F1B}" type="pres">
      <dgm:prSet presAssocID="{B1354C96-41F5-4BCD-8EA8-5C82EBBC738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3A2A2830-AC1A-4511-B16D-80551888EDC4}" type="presOf" srcId="{C7F98087-8F6D-4825-8D29-6C58B808B604}" destId="{F102D843-C884-4B56-9962-FFBE6C0D4455}" srcOrd="0" destOrd="0" presId="urn:microsoft.com/office/officeart/2018/2/layout/IconVerticalSolidList"/>
    <dgm:cxn modelId="{D68D5045-4187-43EB-8608-5C9413067071}" srcId="{E86924F0-FE26-43D0-BDCB-F1BCF0D72259}" destId="{2E254BEC-7258-4364-AAB2-A2546B065F87}" srcOrd="2" destOrd="0" parTransId="{EE7E5ED2-2260-40E4-966E-C6176C902629}" sibTransId="{54F7BE40-51A6-4243-8852-604CBAA3A786}"/>
    <dgm:cxn modelId="{A11BFF6D-D2D4-498B-9B77-204CB02516D9}" type="presOf" srcId="{2E254BEC-7258-4364-AAB2-A2546B065F87}" destId="{23368CFC-940E-4593-BE7D-D326F12D5125}" srcOrd="0" destOrd="0" presId="urn:microsoft.com/office/officeart/2018/2/layout/IconVerticalSolidList"/>
    <dgm:cxn modelId="{3438B150-EAE0-4730-BDF1-12153CBF794A}" srcId="{E86924F0-FE26-43D0-BDCB-F1BCF0D72259}" destId="{C7F98087-8F6D-4825-8D29-6C58B808B604}" srcOrd="0" destOrd="0" parTransId="{0E58B121-E4AA-47B8-97F4-D214743DA2E5}" sibTransId="{D023E925-5354-4134-903D-0F1ECCA19BD0}"/>
    <dgm:cxn modelId="{CE559052-209E-4025-8E34-96D39A9075BF}" type="presOf" srcId="{E86924F0-FE26-43D0-BDCB-F1BCF0D72259}" destId="{62C053DF-2756-42A8-992B-F45B41ACBF3E}" srcOrd="0" destOrd="0" presId="urn:microsoft.com/office/officeart/2018/2/layout/IconVerticalSolidList"/>
    <dgm:cxn modelId="{D37C5882-5FD0-42AC-859D-3B2BCCB40B90}" srcId="{E86924F0-FE26-43D0-BDCB-F1BCF0D72259}" destId="{38758A58-BCEB-4FD6-99E7-CC4E98D7D113}" srcOrd="1" destOrd="0" parTransId="{7707B997-EE48-4940-B57B-C6CA453F79DD}" sibTransId="{4BFF104F-2B64-41BC-8341-9909697DCA61}"/>
    <dgm:cxn modelId="{D93BFF89-F09C-438F-ADDA-F7A17D1275EC}" type="presOf" srcId="{B1354C96-41F5-4BCD-8EA8-5C82EBBC7388}" destId="{088F2507-7B0A-42DC-9103-31849A398F1B}" srcOrd="0" destOrd="0" presId="urn:microsoft.com/office/officeart/2018/2/layout/IconVerticalSolidList"/>
    <dgm:cxn modelId="{B5088BE1-1821-4D23-BC62-9CE7D4B6BDE5}" srcId="{E86924F0-FE26-43D0-BDCB-F1BCF0D72259}" destId="{B1354C96-41F5-4BCD-8EA8-5C82EBBC7388}" srcOrd="3" destOrd="0" parTransId="{BEB0D480-ECE4-4CF1-A330-BC521E90C5E4}" sibTransId="{F62BBB54-7BF5-40CD-858D-5E3D04F5F98F}"/>
    <dgm:cxn modelId="{A1AA31ED-F125-4844-B27F-451EE13DAB35}" type="presOf" srcId="{38758A58-BCEB-4FD6-99E7-CC4E98D7D113}" destId="{C85EBB79-19F9-4169-9F44-363842DFD68F}" srcOrd="0" destOrd="0" presId="urn:microsoft.com/office/officeart/2018/2/layout/IconVerticalSolidList"/>
    <dgm:cxn modelId="{23B00919-776F-4F9D-B9D1-F1CF609C131F}" type="presParOf" srcId="{62C053DF-2756-42A8-992B-F45B41ACBF3E}" destId="{396C7326-94C8-4623-9C07-6C69A09DF198}" srcOrd="0" destOrd="0" presId="urn:microsoft.com/office/officeart/2018/2/layout/IconVerticalSolidList"/>
    <dgm:cxn modelId="{1520D5EB-BA6D-4667-9F4D-EB213AB8855C}" type="presParOf" srcId="{396C7326-94C8-4623-9C07-6C69A09DF198}" destId="{4D59D4DD-149A-4297-821C-D856166537E5}" srcOrd="0" destOrd="0" presId="urn:microsoft.com/office/officeart/2018/2/layout/IconVerticalSolidList"/>
    <dgm:cxn modelId="{3880F620-FD58-45F5-8AE1-82DB293D55C6}" type="presParOf" srcId="{396C7326-94C8-4623-9C07-6C69A09DF198}" destId="{134E80DE-4271-49FA-8F67-D01A4C2D3933}" srcOrd="1" destOrd="0" presId="urn:microsoft.com/office/officeart/2018/2/layout/IconVerticalSolidList"/>
    <dgm:cxn modelId="{C7FE5D6A-888E-4F22-9FC9-3AAC818686B0}" type="presParOf" srcId="{396C7326-94C8-4623-9C07-6C69A09DF198}" destId="{170E667B-7470-49AE-9C46-E0E9E3606219}" srcOrd="2" destOrd="0" presId="urn:microsoft.com/office/officeart/2018/2/layout/IconVerticalSolidList"/>
    <dgm:cxn modelId="{5793C8FE-753E-4848-A15C-259971E37061}" type="presParOf" srcId="{396C7326-94C8-4623-9C07-6C69A09DF198}" destId="{F102D843-C884-4B56-9962-FFBE6C0D4455}" srcOrd="3" destOrd="0" presId="urn:microsoft.com/office/officeart/2018/2/layout/IconVerticalSolidList"/>
    <dgm:cxn modelId="{70A01661-5B74-4EC9-99C1-BF925CC402F6}" type="presParOf" srcId="{62C053DF-2756-42A8-992B-F45B41ACBF3E}" destId="{62889D40-5968-45D1-8895-DB86E38D66DE}" srcOrd="1" destOrd="0" presId="urn:microsoft.com/office/officeart/2018/2/layout/IconVerticalSolidList"/>
    <dgm:cxn modelId="{D620C79E-0C78-4879-89BC-BBB6D947B530}" type="presParOf" srcId="{62C053DF-2756-42A8-992B-F45B41ACBF3E}" destId="{7A2C711B-D8DB-4879-BAE1-EADA45107B5D}" srcOrd="2" destOrd="0" presId="urn:microsoft.com/office/officeart/2018/2/layout/IconVerticalSolidList"/>
    <dgm:cxn modelId="{46DA1805-D332-4D51-8E7E-535920F57762}" type="presParOf" srcId="{7A2C711B-D8DB-4879-BAE1-EADA45107B5D}" destId="{AEB3468E-1D34-4B2A-A352-9C3DA3615832}" srcOrd="0" destOrd="0" presId="urn:microsoft.com/office/officeart/2018/2/layout/IconVerticalSolidList"/>
    <dgm:cxn modelId="{2B52F0C8-0D74-4368-84AC-F286587C4AF0}" type="presParOf" srcId="{7A2C711B-D8DB-4879-BAE1-EADA45107B5D}" destId="{94D02DA7-15E0-4869-82D9-A4F5D2D37563}" srcOrd="1" destOrd="0" presId="urn:microsoft.com/office/officeart/2018/2/layout/IconVerticalSolidList"/>
    <dgm:cxn modelId="{E11A4D31-D54D-4B49-8607-611D2313BB65}" type="presParOf" srcId="{7A2C711B-D8DB-4879-BAE1-EADA45107B5D}" destId="{BCB7E3CD-97C8-4F19-B635-66CB27C20CAE}" srcOrd="2" destOrd="0" presId="urn:microsoft.com/office/officeart/2018/2/layout/IconVerticalSolidList"/>
    <dgm:cxn modelId="{39DC15F1-385F-4427-A33A-CB4C3F4602C7}" type="presParOf" srcId="{7A2C711B-D8DB-4879-BAE1-EADA45107B5D}" destId="{C85EBB79-19F9-4169-9F44-363842DFD68F}" srcOrd="3" destOrd="0" presId="urn:microsoft.com/office/officeart/2018/2/layout/IconVerticalSolidList"/>
    <dgm:cxn modelId="{9FA995BE-8DB6-44D8-A4B8-3BCF0475788D}" type="presParOf" srcId="{62C053DF-2756-42A8-992B-F45B41ACBF3E}" destId="{F7B19BC9-F2F2-48E7-AACF-AD33504F3321}" srcOrd="3" destOrd="0" presId="urn:microsoft.com/office/officeart/2018/2/layout/IconVerticalSolidList"/>
    <dgm:cxn modelId="{85A75626-8959-444B-A759-CBED7234AF40}" type="presParOf" srcId="{62C053DF-2756-42A8-992B-F45B41ACBF3E}" destId="{E23DAE32-6BE6-41B0-BA5B-EB1B0551D91D}" srcOrd="4" destOrd="0" presId="urn:microsoft.com/office/officeart/2018/2/layout/IconVerticalSolidList"/>
    <dgm:cxn modelId="{33F46A8E-DFBD-4098-972A-6B4DDAB9CA80}" type="presParOf" srcId="{E23DAE32-6BE6-41B0-BA5B-EB1B0551D91D}" destId="{385344AA-AA92-42D6-8179-822C67EF7164}" srcOrd="0" destOrd="0" presId="urn:microsoft.com/office/officeart/2018/2/layout/IconVerticalSolidList"/>
    <dgm:cxn modelId="{91DA3FA7-79E9-4BDA-98DA-5BD8CCE27E9A}" type="presParOf" srcId="{E23DAE32-6BE6-41B0-BA5B-EB1B0551D91D}" destId="{CDD6974C-173B-4915-AE60-D31049596808}" srcOrd="1" destOrd="0" presId="urn:microsoft.com/office/officeart/2018/2/layout/IconVerticalSolidList"/>
    <dgm:cxn modelId="{5D072C52-8E00-4B96-8E59-871DBA5594AA}" type="presParOf" srcId="{E23DAE32-6BE6-41B0-BA5B-EB1B0551D91D}" destId="{6B9A1053-F16D-4141-83AF-F37463D46F61}" srcOrd="2" destOrd="0" presId="urn:microsoft.com/office/officeart/2018/2/layout/IconVerticalSolidList"/>
    <dgm:cxn modelId="{5E66F57C-81A2-4D6F-ABBA-A309210F483F}" type="presParOf" srcId="{E23DAE32-6BE6-41B0-BA5B-EB1B0551D91D}" destId="{23368CFC-940E-4593-BE7D-D326F12D5125}" srcOrd="3" destOrd="0" presId="urn:microsoft.com/office/officeart/2018/2/layout/IconVerticalSolidList"/>
    <dgm:cxn modelId="{83D5FBB9-BFAE-4996-9C16-198E896592B2}" type="presParOf" srcId="{62C053DF-2756-42A8-992B-F45B41ACBF3E}" destId="{87F0D7D5-0B35-47DB-B3CB-6066E055B897}" srcOrd="5" destOrd="0" presId="urn:microsoft.com/office/officeart/2018/2/layout/IconVerticalSolidList"/>
    <dgm:cxn modelId="{A10F5251-4F74-469B-B662-704956B8501B}" type="presParOf" srcId="{62C053DF-2756-42A8-992B-F45B41ACBF3E}" destId="{D70E4A23-C47A-4CCC-9A2A-DCD962BC31EA}" srcOrd="6" destOrd="0" presId="urn:microsoft.com/office/officeart/2018/2/layout/IconVerticalSolidList"/>
    <dgm:cxn modelId="{CDEC7C4B-3D1A-4CD4-9AC7-F0542A3F40C8}" type="presParOf" srcId="{D70E4A23-C47A-4CCC-9A2A-DCD962BC31EA}" destId="{DEEB4789-22BA-47E3-A143-C3948FB8A4DB}" srcOrd="0" destOrd="0" presId="urn:microsoft.com/office/officeart/2018/2/layout/IconVerticalSolidList"/>
    <dgm:cxn modelId="{8F52042F-50F9-41BD-9C90-63A55014282E}" type="presParOf" srcId="{D70E4A23-C47A-4CCC-9A2A-DCD962BC31EA}" destId="{3EC500C2-BD63-47E3-8590-2D97D9B191B1}" srcOrd="1" destOrd="0" presId="urn:microsoft.com/office/officeart/2018/2/layout/IconVerticalSolidList"/>
    <dgm:cxn modelId="{0BA8CBB1-5E4E-4D92-ACD9-2538958DEE8D}" type="presParOf" srcId="{D70E4A23-C47A-4CCC-9A2A-DCD962BC31EA}" destId="{B1D05ADF-191B-4257-96DA-D35D65520047}" srcOrd="2" destOrd="0" presId="urn:microsoft.com/office/officeart/2018/2/layout/IconVerticalSolidList"/>
    <dgm:cxn modelId="{EC90803F-F27F-45B1-932E-7E7CE6FFB2BC}" type="presParOf" srcId="{D70E4A23-C47A-4CCC-9A2A-DCD962BC31EA}" destId="{088F2507-7B0A-42DC-9103-31849A398F1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r="http://schemas.openxmlformats.org/officeDocument/2006/relationships" xmlns:a14="http://schemas.microsoft.com/office/drawing/2010/main" xmlns:asvg="http://schemas.microsoft.com/office/drawing/2016/SVG/main" xmlns:dgm14="http://schemas.microsoft.com/office/drawing/2010/diagram" xmlns:dsp="http://schemas.microsoft.com/office/drawing/2008/diagram" xmlns:dgm="http://schemas.openxmlformats.org/drawingml/2006/diagram" xmlns:a="http://schemas.openxmlformats.org/drawingml/2006/main">
  <dgm:ptLst>
    <dgm:pt modelId="{B466461D-E230-4606-8948-8694812036CB}" type="doc">
      <dgm:prSet loTypeId="urn:microsoft.com/office/officeart/2018/2/layout/IconVerticalSolidList" loCatId="icon" qsTypeId="urn:microsoft.com/office/officeart/2005/8/quickstyle/simple1#3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8D9D6526-FDCB-4976-A655-F926441E51B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NO MORE DEBT ISSUED FROM NORTH RANGE DISTRICTS 1-3 (refinancing debt ONLY)</a:t>
          </a:r>
          <a:endParaRPr lang="en-US" dirty="0"/>
        </a:p>
      </dgm:t>
    </dgm:pt>
    <dgm:pt modelId="{B24BCE81-4E25-438B-A56A-6814B9129492}" type="parTrans" cxnId="{1AD75D36-AD44-47FD-AE14-82CA9428EE42}">
      <dgm:prSet/>
      <dgm:spPr/>
      <dgm:t>
        <a:bodyPr/>
        <a:lstStyle/>
        <a:p>
          <a:endParaRPr lang="en-US"/>
        </a:p>
      </dgm:t>
    </dgm:pt>
    <dgm:pt modelId="{B2F2AABE-0136-4845-A3B6-D35177F9CD97}" type="sibTrans" cxnId="{1AD75D36-AD44-47FD-AE14-82CA9428EE42}">
      <dgm:prSet/>
      <dgm:spPr/>
      <dgm:t>
        <a:bodyPr/>
        <a:lstStyle/>
        <a:p>
          <a:endParaRPr lang="en-US"/>
        </a:p>
      </dgm:t>
    </dgm:pt>
    <dgm:pt modelId="{999B251D-617C-4856-BD5A-3984325408D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NO MORE REUNION DEBT PAID FROM NORTH RANGE DISTRICTS 1-3</a:t>
          </a:r>
          <a:endParaRPr lang="en-US" dirty="0"/>
        </a:p>
      </dgm:t>
    </dgm:pt>
    <dgm:pt modelId="{0F21DF7E-5210-4617-8C18-54DE78241CB0}" type="parTrans" cxnId="{78B19139-036B-47B7-A4E2-D79EEE6ECE39}">
      <dgm:prSet/>
      <dgm:spPr/>
      <dgm:t>
        <a:bodyPr/>
        <a:lstStyle/>
        <a:p>
          <a:endParaRPr lang="en-US"/>
        </a:p>
      </dgm:t>
    </dgm:pt>
    <dgm:pt modelId="{0568A3D9-B4B5-4656-B4D5-4D08F8390739}" type="sibTrans" cxnId="{78B19139-036B-47B7-A4E2-D79EEE6ECE39}">
      <dgm:prSet/>
      <dgm:spPr/>
      <dgm:t>
        <a:bodyPr/>
        <a:lstStyle/>
        <a:p>
          <a:endParaRPr lang="en-US"/>
        </a:p>
      </dgm:t>
    </dgm:pt>
    <dgm:pt modelId="{7AB16830-6FE2-45F3-BF4F-357E82344D2D}" type="pres">
      <dgm:prSet presAssocID="{B466461D-E230-4606-8948-8694812036CB}" presName="root" presStyleCnt="0">
        <dgm:presLayoutVars>
          <dgm:dir/>
          <dgm:resizeHandles val="exact"/>
        </dgm:presLayoutVars>
      </dgm:prSet>
      <dgm:spPr/>
    </dgm:pt>
    <dgm:pt modelId="{C0660B7D-CB06-4A2F-946A-865E13617649}" type="pres">
      <dgm:prSet presAssocID="{8D9D6526-FDCB-4976-A655-F926441E51BD}" presName="compNode" presStyleCnt="0"/>
      <dgm:spPr/>
    </dgm:pt>
    <dgm:pt modelId="{A975F75C-2B49-453C-8153-819B9EFE31DD}" type="pres">
      <dgm:prSet presAssocID="{8D9D6526-FDCB-4976-A655-F926441E51BD}" presName="bgRect" presStyleLbl="bgShp" presStyleIdx="0" presStyleCnt="2"/>
      <dgm:spPr/>
    </dgm:pt>
    <dgm:pt modelId="{4ABD467C-FB83-4E52-9E9B-EAB7CD78DB4F}" type="pres">
      <dgm:prSet presAssocID="{8D9D6526-FDCB-4976-A655-F926441E51BD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" title=""/>
        </a:ext>
      </dgm:extLst>
    </dgm:pt>
    <dgm:pt modelId="{12D16D41-3988-44D5-ACB4-EA720619BB5F}" type="pres">
      <dgm:prSet presAssocID="{8D9D6526-FDCB-4976-A655-F926441E51BD}" presName="spaceRect" presStyleCnt="0"/>
      <dgm:spPr/>
    </dgm:pt>
    <dgm:pt modelId="{7163A974-DCCA-43D7-AC14-1CF70B0FB016}" type="pres">
      <dgm:prSet presAssocID="{8D9D6526-FDCB-4976-A655-F926441E51BD}" presName="parTx" presStyleLbl="revTx" presStyleIdx="0" presStyleCnt="2">
        <dgm:presLayoutVars>
          <dgm:chMax val="0"/>
          <dgm:chPref val="0"/>
        </dgm:presLayoutVars>
      </dgm:prSet>
      <dgm:spPr/>
    </dgm:pt>
    <dgm:pt modelId="{FB7FD238-3220-4F21-AA3E-48CFC2C40A30}" type="pres">
      <dgm:prSet presAssocID="{B2F2AABE-0136-4845-A3B6-D35177F9CD97}" presName="sibTrans" presStyleCnt="0"/>
      <dgm:spPr/>
    </dgm:pt>
    <dgm:pt modelId="{A4092707-BD67-43E1-B618-C6DBBAA654B5}" type="pres">
      <dgm:prSet presAssocID="{999B251D-617C-4856-BD5A-3984325408D9}" presName="compNode" presStyleCnt="0"/>
      <dgm:spPr/>
    </dgm:pt>
    <dgm:pt modelId="{9F7A6628-CD26-47CC-A8BF-A7C4FCC6408D}" type="pres">
      <dgm:prSet presAssocID="{999B251D-617C-4856-BD5A-3984325408D9}" presName="bgRect" presStyleLbl="bgShp" presStyleIdx="1" presStyleCnt="2"/>
      <dgm:spPr/>
    </dgm:pt>
    <dgm:pt modelId="{2F7BA4D4-2B78-4450-994F-FFBB933EDA24}" type="pres">
      <dgm:prSet presAssocID="{999B251D-617C-4856-BD5A-3984325408D9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" title=""/>
        </a:ext>
      </dgm:extLst>
    </dgm:pt>
    <dgm:pt modelId="{F6D0D164-BF1B-4F33-A6F2-6B3D5037DD98}" type="pres">
      <dgm:prSet presAssocID="{999B251D-617C-4856-BD5A-3984325408D9}" presName="spaceRect" presStyleCnt="0"/>
      <dgm:spPr/>
    </dgm:pt>
    <dgm:pt modelId="{349B9B08-9725-4646-98B0-FE036E1FDA13}" type="pres">
      <dgm:prSet presAssocID="{999B251D-617C-4856-BD5A-3984325408D9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C1394A02-6000-4F8A-ACC6-409E4C99414C}" type="presOf" srcId="{8D9D6526-FDCB-4976-A655-F926441E51BD}" destId="{7163A974-DCCA-43D7-AC14-1CF70B0FB016}" srcOrd="0" destOrd="0" presId="urn:microsoft.com/office/officeart/2018/2/layout/IconVerticalSolidList"/>
    <dgm:cxn modelId="{1AD75D36-AD44-47FD-AE14-82CA9428EE42}" srcId="{B466461D-E230-4606-8948-8694812036CB}" destId="{8D9D6526-FDCB-4976-A655-F926441E51BD}" srcOrd="0" destOrd="0" parTransId="{B24BCE81-4E25-438B-A56A-6814B9129492}" sibTransId="{B2F2AABE-0136-4845-A3B6-D35177F9CD97}"/>
    <dgm:cxn modelId="{78B19139-036B-47B7-A4E2-D79EEE6ECE39}" srcId="{B466461D-E230-4606-8948-8694812036CB}" destId="{999B251D-617C-4856-BD5A-3984325408D9}" srcOrd="1" destOrd="0" parTransId="{0F21DF7E-5210-4617-8C18-54DE78241CB0}" sibTransId="{0568A3D9-B4B5-4656-B4D5-4D08F8390739}"/>
    <dgm:cxn modelId="{CD0C9567-308C-42C6-8363-99419ACC7464}" type="presOf" srcId="{B466461D-E230-4606-8948-8694812036CB}" destId="{7AB16830-6FE2-45F3-BF4F-357E82344D2D}" srcOrd="0" destOrd="0" presId="urn:microsoft.com/office/officeart/2018/2/layout/IconVerticalSolidList"/>
    <dgm:cxn modelId="{7E6DB2AE-6C3D-4A86-9AFB-E9CDC01AE3EF}" type="presOf" srcId="{999B251D-617C-4856-BD5A-3984325408D9}" destId="{349B9B08-9725-4646-98B0-FE036E1FDA13}" srcOrd="0" destOrd="0" presId="urn:microsoft.com/office/officeart/2018/2/layout/IconVerticalSolidList"/>
    <dgm:cxn modelId="{7051562C-9A47-4AC1-98B8-FA0AD81DE247}" type="presParOf" srcId="{7AB16830-6FE2-45F3-BF4F-357E82344D2D}" destId="{C0660B7D-CB06-4A2F-946A-865E13617649}" srcOrd="0" destOrd="0" presId="urn:microsoft.com/office/officeart/2018/2/layout/IconVerticalSolidList"/>
    <dgm:cxn modelId="{6F4F8850-89A5-49B5-A0A0-5C519887E239}" type="presParOf" srcId="{C0660B7D-CB06-4A2F-946A-865E13617649}" destId="{A975F75C-2B49-453C-8153-819B9EFE31DD}" srcOrd="0" destOrd="0" presId="urn:microsoft.com/office/officeart/2018/2/layout/IconVerticalSolidList"/>
    <dgm:cxn modelId="{8759F075-B503-49FF-9AF9-BB13C870FD82}" type="presParOf" srcId="{C0660B7D-CB06-4A2F-946A-865E13617649}" destId="{4ABD467C-FB83-4E52-9E9B-EAB7CD78DB4F}" srcOrd="1" destOrd="0" presId="urn:microsoft.com/office/officeart/2018/2/layout/IconVerticalSolidList"/>
    <dgm:cxn modelId="{AE401C91-7249-4802-B8D1-06CAD0FAA3B3}" type="presParOf" srcId="{C0660B7D-CB06-4A2F-946A-865E13617649}" destId="{12D16D41-3988-44D5-ACB4-EA720619BB5F}" srcOrd="2" destOrd="0" presId="urn:microsoft.com/office/officeart/2018/2/layout/IconVerticalSolidList"/>
    <dgm:cxn modelId="{8F88ACFE-3DCB-4121-9D2D-1FA11BA668AD}" type="presParOf" srcId="{C0660B7D-CB06-4A2F-946A-865E13617649}" destId="{7163A974-DCCA-43D7-AC14-1CF70B0FB016}" srcOrd="3" destOrd="0" presId="urn:microsoft.com/office/officeart/2018/2/layout/IconVerticalSolidList"/>
    <dgm:cxn modelId="{0B593F56-314A-4958-9C08-1646D6CAAEE0}" type="presParOf" srcId="{7AB16830-6FE2-45F3-BF4F-357E82344D2D}" destId="{FB7FD238-3220-4F21-AA3E-48CFC2C40A30}" srcOrd="1" destOrd="0" presId="urn:microsoft.com/office/officeart/2018/2/layout/IconVerticalSolidList"/>
    <dgm:cxn modelId="{2670CE57-7C76-435D-8A6D-2AC8E0A9F834}" type="presParOf" srcId="{7AB16830-6FE2-45F3-BF4F-357E82344D2D}" destId="{A4092707-BD67-43E1-B618-C6DBBAA654B5}" srcOrd="2" destOrd="0" presId="urn:microsoft.com/office/officeart/2018/2/layout/IconVerticalSolidList"/>
    <dgm:cxn modelId="{251C3F4B-5C99-4B39-BEC1-50308A320069}" type="presParOf" srcId="{A4092707-BD67-43E1-B618-C6DBBAA654B5}" destId="{9F7A6628-CD26-47CC-A8BF-A7C4FCC6408D}" srcOrd="0" destOrd="0" presId="urn:microsoft.com/office/officeart/2018/2/layout/IconVerticalSolidList"/>
    <dgm:cxn modelId="{2588B1FB-A948-4556-B29E-BA2C7484A56B}" type="presParOf" srcId="{A4092707-BD67-43E1-B618-C6DBBAA654B5}" destId="{2F7BA4D4-2B78-4450-994F-FFBB933EDA24}" srcOrd="1" destOrd="0" presId="urn:microsoft.com/office/officeart/2018/2/layout/IconVerticalSolidList"/>
    <dgm:cxn modelId="{B9A6422B-D0ED-4C3A-AC86-4BF795227F80}" type="presParOf" srcId="{A4092707-BD67-43E1-B618-C6DBBAA654B5}" destId="{F6D0D164-BF1B-4F33-A6F2-6B3D5037DD98}" srcOrd="2" destOrd="0" presId="urn:microsoft.com/office/officeart/2018/2/layout/IconVerticalSolidList"/>
    <dgm:cxn modelId="{C200515A-DED2-4544-B24F-6DA988F3859C}" type="presParOf" srcId="{A4092707-BD67-43E1-B618-C6DBBAA654B5}" destId="{349B9B08-9725-4646-98B0-FE036E1FDA1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r="http://schemas.openxmlformats.org/officeDocument/2006/relationships" xmlns:a14="http://schemas.microsoft.com/office/drawing/2010/main" xmlns:asvg="http://schemas.microsoft.com/office/drawing/2016/SVG/main"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2DD2A8-730D-4802-B2B8-AD8AAC68BF44}">
      <dsp:nvSpPr>
        <dsp:cNvPr id="0" name=""/>
        <dsp:cNvSpPr/>
      </dsp:nvSpPr>
      <dsp:spPr>
        <a:xfrm>
          <a:off x="441900" y="941587"/>
          <a:ext cx="1372500" cy="13725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B19511-DF23-4389-BA82-59B079D447DF}">
      <dsp:nvSpPr>
        <dsp:cNvPr id="0" name=""/>
        <dsp:cNvSpPr/>
      </dsp:nvSpPr>
      <dsp:spPr>
        <a:xfrm>
          <a:off x="734400" y="1234087"/>
          <a:ext cx="787500" cy="7875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4FBE8A-4A81-478B-B6F1-6A39B661162C}">
      <dsp:nvSpPr>
        <dsp:cNvPr id="0" name=""/>
        <dsp:cNvSpPr/>
      </dsp:nvSpPr>
      <dsp:spPr>
        <a:xfrm>
          <a:off x="3150" y="2741587"/>
          <a:ext cx="2250000" cy="1122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b="1" kern="1200" dirty="0"/>
            <a:t>$1,411 average annual reduction in household property taxes</a:t>
          </a:r>
          <a:r>
            <a:rPr lang="en-US" sz="1800" b="1" kern="1200" baseline="30000" dirty="0"/>
            <a:t>1</a:t>
          </a:r>
          <a:r>
            <a:rPr lang="en-US" sz="1800" b="1" kern="1200" dirty="0"/>
            <a:t> </a:t>
          </a:r>
        </a:p>
      </dsp:txBody>
      <dsp:txXfrm>
        <a:off x="3150" y="2741587"/>
        <a:ext cx="2250000" cy="1122187"/>
      </dsp:txXfrm>
    </dsp:sp>
    <dsp:sp modelId="{AA18682C-FB3C-4B8E-B073-912E5A95BA3D}">
      <dsp:nvSpPr>
        <dsp:cNvPr id="0" name=""/>
        <dsp:cNvSpPr/>
      </dsp:nvSpPr>
      <dsp:spPr>
        <a:xfrm>
          <a:off x="3085650" y="941587"/>
          <a:ext cx="1372500" cy="13725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5B1CB8-9CF8-4876-8D3A-B764145AE097}">
      <dsp:nvSpPr>
        <dsp:cNvPr id="0" name=""/>
        <dsp:cNvSpPr/>
      </dsp:nvSpPr>
      <dsp:spPr>
        <a:xfrm>
          <a:off x="3378150" y="1234087"/>
          <a:ext cx="787500" cy="7875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2BE91B-F213-416F-846B-05A8C771C44F}">
      <dsp:nvSpPr>
        <dsp:cNvPr id="0" name=""/>
        <dsp:cNvSpPr/>
      </dsp:nvSpPr>
      <dsp:spPr>
        <a:xfrm>
          <a:off x="2646900" y="2741587"/>
          <a:ext cx="2250000" cy="1122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b="1" kern="1200" dirty="0"/>
            <a:t>unlock retail development with a ~43% metro district tax cut</a:t>
          </a:r>
          <a:r>
            <a:rPr lang="en-US" sz="1800" b="1" kern="1200" baseline="30000" dirty="0"/>
            <a:t>2</a:t>
          </a:r>
          <a:r>
            <a:rPr lang="en-US" sz="1800" b="1" kern="1200" dirty="0"/>
            <a:t> </a:t>
          </a:r>
        </a:p>
      </dsp:txBody>
      <dsp:txXfrm>
        <a:off x="2646900" y="2741587"/>
        <a:ext cx="2250000" cy="1122187"/>
      </dsp:txXfrm>
    </dsp:sp>
    <dsp:sp modelId="{59F3F6F7-34BA-4504-B1AB-86B17D004800}">
      <dsp:nvSpPr>
        <dsp:cNvPr id="0" name=""/>
        <dsp:cNvSpPr/>
      </dsp:nvSpPr>
      <dsp:spPr>
        <a:xfrm>
          <a:off x="5729400" y="941587"/>
          <a:ext cx="1372500" cy="13725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32C054-065B-4D7C-8545-B132E6738123}">
      <dsp:nvSpPr>
        <dsp:cNvPr id="0" name=""/>
        <dsp:cNvSpPr/>
      </dsp:nvSpPr>
      <dsp:spPr>
        <a:xfrm>
          <a:off x="6021900" y="1234087"/>
          <a:ext cx="787500" cy="7875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561E8A-1E7C-4E1F-83D8-882D4B1426BD}">
      <dsp:nvSpPr>
        <dsp:cNvPr id="0" name=""/>
        <dsp:cNvSpPr/>
      </dsp:nvSpPr>
      <dsp:spPr>
        <a:xfrm>
          <a:off x="5290650" y="2741587"/>
          <a:ext cx="2250000" cy="1122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b="1" kern="1200" dirty="0"/>
            <a:t>Reduce existing debt by </a:t>
          </a:r>
          <a:r>
            <a:rPr lang="en-US" sz="1800" b="1" kern="1200" dirty="0">
              <a:solidFill>
                <a:schemeClr val="tx1"/>
              </a:solidFill>
            </a:rPr>
            <a:t>$16.9m </a:t>
          </a:r>
          <a:r>
            <a:rPr lang="en-US" sz="1800" b="1" kern="1200" dirty="0"/>
            <a:t>and RESTRICT FUTURE DEBT</a:t>
          </a:r>
        </a:p>
      </dsp:txBody>
      <dsp:txXfrm>
        <a:off x="5290650" y="2741587"/>
        <a:ext cx="2250000" cy="1122187"/>
      </dsp:txXfrm>
    </dsp:sp>
  </dsp:spTree>
</dsp:drawing>
</file>

<file path=ppt/diagrams/drawing2.xml><?xml version="1.0" encoding="utf-8"?>
<dsp:drawing xmlns:r="http://schemas.openxmlformats.org/officeDocument/2006/relationships" xmlns:asvg="http://schemas.microsoft.com/office/drawing/2016/SVG/main"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C26C01-6747-416D-97C9-C1CDA4EEEB31}">
      <dsp:nvSpPr>
        <dsp:cNvPr id="0" name=""/>
        <dsp:cNvSpPr/>
      </dsp:nvSpPr>
      <dsp:spPr>
        <a:xfrm>
          <a:off x="-370" y="0"/>
          <a:ext cx="8054009" cy="124570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09D165-9336-4F33-971E-E1FE24DF3D75}">
      <dsp:nvSpPr>
        <dsp:cNvPr id="0" name=""/>
        <dsp:cNvSpPr/>
      </dsp:nvSpPr>
      <dsp:spPr>
        <a:xfrm>
          <a:off x="376456" y="287217"/>
          <a:ext cx="685139" cy="685139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559BD3-0FFA-4AD9-9009-41C25DB30D6E}">
      <dsp:nvSpPr>
        <dsp:cNvPr id="0" name=""/>
        <dsp:cNvSpPr/>
      </dsp:nvSpPr>
      <dsp:spPr>
        <a:xfrm>
          <a:off x="1424614" y="6933"/>
          <a:ext cx="3651921" cy="1245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838" tIns="131838" rIns="131838" bIns="131838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REFINANCE DEBT INTO ONE BOND (CUT 34.4 MILLS)</a:t>
          </a:r>
        </a:p>
      </dsp:txBody>
      <dsp:txXfrm>
        <a:off x="1424614" y="6933"/>
        <a:ext cx="3651921" cy="1245708"/>
      </dsp:txXfrm>
    </dsp:sp>
    <dsp:sp modelId="{1EF66EEA-5BD8-4CA9-96FD-DC80B4B1F786}">
      <dsp:nvSpPr>
        <dsp:cNvPr id="0" name=""/>
        <dsp:cNvSpPr/>
      </dsp:nvSpPr>
      <dsp:spPr>
        <a:xfrm>
          <a:off x="5062726" y="6933"/>
          <a:ext cx="2988097" cy="1245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838" tIns="131838" rIns="131838" bIns="13183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North Range Finance Authority is formed and issues one rated and insured refinancing bond</a:t>
          </a:r>
        </a:p>
      </dsp:txBody>
      <dsp:txXfrm>
        <a:off x="5062726" y="6933"/>
        <a:ext cx="2988097" cy="1245708"/>
      </dsp:txXfrm>
    </dsp:sp>
    <dsp:sp modelId="{6167C826-CA5F-4888-8225-6CCFD2B32169}">
      <dsp:nvSpPr>
        <dsp:cNvPr id="0" name=""/>
        <dsp:cNvSpPr/>
      </dsp:nvSpPr>
      <dsp:spPr>
        <a:xfrm>
          <a:off x="-370" y="1564069"/>
          <a:ext cx="8054009" cy="124570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D1962B-0955-4352-99D6-4B1CC2BB0F4D}">
      <dsp:nvSpPr>
        <dsp:cNvPr id="0" name=""/>
        <dsp:cNvSpPr/>
      </dsp:nvSpPr>
      <dsp:spPr>
        <a:xfrm>
          <a:off x="376456" y="1844353"/>
          <a:ext cx="685139" cy="685139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3C3B43-993B-4119-AD08-7F2D53B0FF82}">
      <dsp:nvSpPr>
        <dsp:cNvPr id="0" name=""/>
        <dsp:cNvSpPr/>
      </dsp:nvSpPr>
      <dsp:spPr>
        <a:xfrm>
          <a:off x="1424614" y="1564069"/>
          <a:ext cx="3651921" cy="1245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838" tIns="131838" rIns="131838" bIns="131838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REDUCE ADMINSTRATIVE COSTS (CUT 7.5 MILLS)</a:t>
          </a:r>
        </a:p>
      </dsp:txBody>
      <dsp:txXfrm>
        <a:off x="1424614" y="1564069"/>
        <a:ext cx="3651921" cy="1245708"/>
      </dsp:txXfrm>
    </dsp:sp>
    <dsp:sp modelId="{692288DD-563D-4119-BE67-0A1D15FFA015}">
      <dsp:nvSpPr>
        <dsp:cNvPr id="0" name=""/>
        <dsp:cNvSpPr/>
      </dsp:nvSpPr>
      <dsp:spPr>
        <a:xfrm>
          <a:off x="5059171" y="1564069"/>
          <a:ext cx="2995208" cy="1245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838" tIns="131838" rIns="131838" bIns="13183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Streamline and consolidate meetings, management and accounting across North Range Districts</a:t>
          </a:r>
        </a:p>
      </dsp:txBody>
      <dsp:txXfrm>
        <a:off x="5059171" y="1564069"/>
        <a:ext cx="2995208" cy="1245708"/>
      </dsp:txXfrm>
    </dsp:sp>
    <dsp:sp modelId="{89CF06B2-8E3E-4109-BE29-0BB1CBAE3741}">
      <dsp:nvSpPr>
        <dsp:cNvPr id="0" name=""/>
        <dsp:cNvSpPr/>
      </dsp:nvSpPr>
      <dsp:spPr>
        <a:xfrm>
          <a:off x="-370" y="3121205"/>
          <a:ext cx="8054009" cy="124570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34C244-286F-48C5-BEEE-0C32FEC9D7AF}">
      <dsp:nvSpPr>
        <dsp:cNvPr id="0" name=""/>
        <dsp:cNvSpPr/>
      </dsp:nvSpPr>
      <dsp:spPr>
        <a:xfrm>
          <a:off x="376456" y="3401489"/>
          <a:ext cx="685139" cy="685139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29D721-0923-4100-8DC7-49D306582F6F}">
      <dsp:nvSpPr>
        <dsp:cNvPr id="0" name=""/>
        <dsp:cNvSpPr/>
      </dsp:nvSpPr>
      <dsp:spPr>
        <a:xfrm>
          <a:off x="1381847" y="3121205"/>
          <a:ext cx="3737454" cy="1245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838" tIns="131838" rIns="131838" bIns="131838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ELIMINATE LITIGATION COSTS</a:t>
          </a:r>
        </a:p>
      </dsp:txBody>
      <dsp:txXfrm>
        <a:off x="1381847" y="3121205"/>
        <a:ext cx="3737454" cy="1245708"/>
      </dsp:txXfrm>
    </dsp:sp>
    <dsp:sp modelId="{58FFB81F-AC48-4D47-AFAB-4A74DB9FEC84}">
      <dsp:nvSpPr>
        <dsp:cNvPr id="0" name=""/>
        <dsp:cNvSpPr/>
      </dsp:nvSpPr>
      <dsp:spPr>
        <a:xfrm>
          <a:off x="5062726" y="3121205"/>
          <a:ext cx="2988097" cy="1245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838" tIns="131838" rIns="131838" bIns="131838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Settle litigation</a:t>
          </a:r>
        </a:p>
      </dsp:txBody>
      <dsp:txXfrm>
        <a:off x="5062726" y="3121205"/>
        <a:ext cx="2988097" cy="12457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01AF58-2AB1-4418-879A-769ED7B53F3D}">
      <dsp:nvSpPr>
        <dsp:cNvPr id="0" name=""/>
        <dsp:cNvSpPr/>
      </dsp:nvSpPr>
      <dsp:spPr>
        <a:xfrm>
          <a:off x="1004410" y="138717"/>
          <a:ext cx="4017644" cy="3511926"/>
        </a:xfrm>
        <a:prstGeom prst="rightArrow">
          <a:avLst>
            <a:gd name="adj1" fmla="val 70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2032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Combined District Assessed Valuation of $171.72M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Debt Service Coverage of 2.1x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Use of Existing Reserves to Reduce Debt by $16.9M</a:t>
          </a:r>
          <a:r>
            <a:rPr lang="en-US" sz="1600" b="1" kern="1200" baseline="30000" dirty="0"/>
            <a:t>2</a:t>
          </a:r>
          <a:endParaRPr lang="en-US" sz="1600" b="1" kern="1200" dirty="0"/>
        </a:p>
      </dsp:txBody>
      <dsp:txXfrm>
        <a:off x="2008821" y="665506"/>
        <a:ext cx="1958601" cy="2458348"/>
      </dsp:txXfrm>
    </dsp:sp>
    <dsp:sp modelId="{9C38F0BC-4726-49E6-A992-9E1030CCE639}">
      <dsp:nvSpPr>
        <dsp:cNvPr id="0" name=""/>
        <dsp:cNvSpPr/>
      </dsp:nvSpPr>
      <dsp:spPr>
        <a:xfrm>
          <a:off x="0" y="890269"/>
          <a:ext cx="2008822" cy="20088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tx1"/>
              </a:solidFill>
            </a:rPr>
            <a:t>North Range Finance Authority</a:t>
          </a:r>
        </a:p>
      </dsp:txBody>
      <dsp:txXfrm>
        <a:off x="294185" y="1184454"/>
        <a:ext cx="1420452" cy="14204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40E273-F096-42D0-83DC-96382DD6E899}">
      <dsp:nvSpPr>
        <dsp:cNvPr id="0" name=""/>
        <dsp:cNvSpPr/>
      </dsp:nvSpPr>
      <dsp:spPr>
        <a:xfrm>
          <a:off x="1003221" y="2761"/>
          <a:ext cx="3291838" cy="93696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$109M Principal</a:t>
          </a:r>
        </a:p>
      </dsp:txBody>
      <dsp:txXfrm>
        <a:off x="1003221" y="2761"/>
        <a:ext cx="3291838" cy="936965"/>
      </dsp:txXfrm>
    </dsp:sp>
    <dsp:sp modelId="{C6F82F83-17E6-41DC-8C95-7ECCD44EB1D9}">
      <dsp:nvSpPr>
        <dsp:cNvPr id="0" name=""/>
        <dsp:cNvSpPr/>
      </dsp:nvSpPr>
      <dsp:spPr>
        <a:xfrm>
          <a:off x="1003223" y="951719"/>
          <a:ext cx="3291835" cy="93696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Investment Grade / Insured</a:t>
          </a:r>
        </a:p>
      </dsp:txBody>
      <dsp:txXfrm>
        <a:off x="1003223" y="951719"/>
        <a:ext cx="3291835" cy="936965"/>
      </dsp:txXfrm>
    </dsp:sp>
    <dsp:sp modelId="{17B05E63-324E-4661-8870-BCBF3FC82489}">
      <dsp:nvSpPr>
        <dsp:cNvPr id="0" name=""/>
        <dsp:cNvSpPr/>
      </dsp:nvSpPr>
      <dsp:spPr>
        <a:xfrm>
          <a:off x="1003221" y="1900676"/>
          <a:ext cx="3291838" cy="93696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Estimated Rate</a:t>
          </a:r>
          <a:r>
            <a:rPr lang="en-US" sz="1800" b="1" kern="1200" baseline="30000" dirty="0"/>
            <a:t>1</a:t>
          </a:r>
          <a:r>
            <a:rPr lang="en-US" sz="2000" b="1" kern="1200" dirty="0"/>
            <a:t> of 4.99%</a:t>
          </a:r>
        </a:p>
      </dsp:txBody>
      <dsp:txXfrm>
        <a:off x="1003221" y="1900676"/>
        <a:ext cx="3291838" cy="936965"/>
      </dsp:txXfrm>
    </dsp:sp>
    <dsp:sp modelId="{DE8B95ED-DD00-48BA-B89C-3E6795595EEC}">
      <dsp:nvSpPr>
        <dsp:cNvPr id="0" name=""/>
        <dsp:cNvSpPr/>
      </dsp:nvSpPr>
      <dsp:spPr>
        <a:xfrm>
          <a:off x="1003227" y="2849633"/>
          <a:ext cx="3291827" cy="93696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Debt Mill Levy Drops 34.5 Mills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(From ~71.1 to ~36.6)</a:t>
          </a:r>
        </a:p>
      </dsp:txBody>
      <dsp:txXfrm>
        <a:off x="1003227" y="2849633"/>
        <a:ext cx="3291827" cy="93696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005A06-1075-4353-9C80-8D4E59223467}">
      <dsp:nvSpPr>
        <dsp:cNvPr id="0" name=""/>
        <dsp:cNvSpPr/>
      </dsp:nvSpPr>
      <dsp:spPr>
        <a:xfrm>
          <a:off x="1568742" y="0"/>
          <a:ext cx="3581375" cy="3130573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2700" rIns="254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Mills at ~55.7 mills</a:t>
          </a:r>
        </a:p>
      </dsp:txBody>
      <dsp:txXfrm>
        <a:off x="2464086" y="469586"/>
        <a:ext cx="1745920" cy="2191401"/>
      </dsp:txXfrm>
    </dsp:sp>
    <dsp:sp modelId="{AF27A11D-AD42-4EF8-B4B1-0F1A3A8F1C67}">
      <dsp:nvSpPr>
        <dsp:cNvPr id="0" name=""/>
        <dsp:cNvSpPr/>
      </dsp:nvSpPr>
      <dsp:spPr>
        <a:xfrm>
          <a:off x="673398" y="669942"/>
          <a:ext cx="1790687" cy="179068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Property Tax Cut Plan</a:t>
          </a:r>
        </a:p>
      </dsp:txBody>
      <dsp:txXfrm>
        <a:off x="935638" y="932182"/>
        <a:ext cx="1266207" cy="126620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57F1EC-B4E6-4F88-A935-1DFA2BDCADB6}">
      <dsp:nvSpPr>
        <dsp:cNvPr id="0" name=""/>
        <dsp:cNvSpPr/>
      </dsp:nvSpPr>
      <dsp:spPr>
        <a:xfrm>
          <a:off x="1358408" y="0"/>
          <a:ext cx="3642276" cy="3183808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2700" rIns="254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Mills at ~97.8 until all North Range and Reunion debt is repaid*</a:t>
          </a:r>
        </a:p>
      </dsp:txBody>
      <dsp:txXfrm>
        <a:off x="2268977" y="477571"/>
        <a:ext cx="1775610" cy="2228666"/>
      </dsp:txXfrm>
    </dsp:sp>
    <dsp:sp modelId="{FAEDA422-1B1F-4F11-B5C1-1C8BB0992973}">
      <dsp:nvSpPr>
        <dsp:cNvPr id="0" name=""/>
        <dsp:cNvSpPr/>
      </dsp:nvSpPr>
      <dsp:spPr>
        <a:xfrm>
          <a:off x="447839" y="681334"/>
          <a:ext cx="1821138" cy="182113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Do Nothing  / Status Quo</a:t>
          </a:r>
        </a:p>
      </dsp:txBody>
      <dsp:txXfrm>
        <a:off x="714538" y="948033"/>
        <a:ext cx="1287740" cy="1287740"/>
      </dsp:txXfrm>
    </dsp:sp>
  </dsp:spTree>
</dsp:drawing>
</file>

<file path=ppt/diagrams/drawing7.xml><?xml version="1.0" encoding="utf-8"?>
<dsp:drawing xmlns:r="http://schemas.openxmlformats.org/officeDocument/2006/relationships" xmlns:a14="http://schemas.microsoft.com/office/drawing/2010/main" xmlns:asvg="http://schemas.microsoft.com/office/drawing/2016/SVG/main"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59D4DD-149A-4297-821C-D856166537E5}">
      <dsp:nvSpPr>
        <dsp:cNvPr id="0" name=""/>
        <dsp:cNvSpPr/>
      </dsp:nvSpPr>
      <dsp:spPr>
        <a:xfrm>
          <a:off x="0" y="0"/>
          <a:ext cx="5098256" cy="118846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4E80DE-4271-49FA-8F67-D01A4C2D3933}">
      <dsp:nvSpPr>
        <dsp:cNvPr id="0" name=""/>
        <dsp:cNvSpPr/>
      </dsp:nvSpPr>
      <dsp:spPr>
        <a:xfrm>
          <a:off x="359511" y="269750"/>
          <a:ext cx="653657" cy="65365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02D843-C884-4B56-9962-FFBE6C0D4455}">
      <dsp:nvSpPr>
        <dsp:cNvPr id="0" name=""/>
        <dsp:cNvSpPr/>
      </dsp:nvSpPr>
      <dsp:spPr>
        <a:xfrm>
          <a:off x="1372680" y="2344"/>
          <a:ext cx="3725575" cy="1188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80" tIns="125780" rIns="125780" bIns="12578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Commerce City Approves Development of 265 Planned Homes</a:t>
          </a:r>
        </a:p>
      </dsp:txBody>
      <dsp:txXfrm>
        <a:off x="1372680" y="2344"/>
        <a:ext cx="3725575" cy="1188467"/>
      </dsp:txXfrm>
    </dsp:sp>
    <dsp:sp modelId="{AEB3468E-1D34-4B2A-A352-9C3DA3615832}">
      <dsp:nvSpPr>
        <dsp:cNvPr id="0" name=""/>
        <dsp:cNvSpPr/>
      </dsp:nvSpPr>
      <dsp:spPr>
        <a:xfrm>
          <a:off x="0" y="1481832"/>
          <a:ext cx="5098256" cy="118846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D02DA7-15E0-4869-82D9-A4F5D2D37563}">
      <dsp:nvSpPr>
        <dsp:cNvPr id="0" name=""/>
        <dsp:cNvSpPr/>
      </dsp:nvSpPr>
      <dsp:spPr>
        <a:xfrm>
          <a:off x="359511" y="1755334"/>
          <a:ext cx="653657" cy="65365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5EBB79-19F9-4169-9F44-363842DFD68F}">
      <dsp:nvSpPr>
        <dsp:cNvPr id="0" name=""/>
        <dsp:cNvSpPr/>
      </dsp:nvSpPr>
      <dsp:spPr>
        <a:xfrm>
          <a:off x="1372680" y="1487929"/>
          <a:ext cx="3725575" cy="1188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80" tIns="125780" rIns="125780" bIns="12578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New Residential and Commercial Construction</a:t>
          </a:r>
        </a:p>
      </dsp:txBody>
      <dsp:txXfrm>
        <a:off x="1372680" y="1487929"/>
        <a:ext cx="3725575" cy="1188467"/>
      </dsp:txXfrm>
    </dsp:sp>
    <dsp:sp modelId="{385344AA-AA92-42D6-8179-822C67EF7164}">
      <dsp:nvSpPr>
        <dsp:cNvPr id="0" name=""/>
        <dsp:cNvSpPr/>
      </dsp:nvSpPr>
      <dsp:spPr>
        <a:xfrm>
          <a:off x="0" y="2973514"/>
          <a:ext cx="5098256" cy="118846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D6974C-173B-4915-AE60-D31049596808}">
      <dsp:nvSpPr>
        <dsp:cNvPr id="0" name=""/>
        <dsp:cNvSpPr/>
      </dsp:nvSpPr>
      <dsp:spPr>
        <a:xfrm>
          <a:off x="359511" y="3240919"/>
          <a:ext cx="653657" cy="65365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368CFC-940E-4593-BE7D-D326F12D5125}">
      <dsp:nvSpPr>
        <dsp:cNvPr id="0" name=""/>
        <dsp:cNvSpPr/>
      </dsp:nvSpPr>
      <dsp:spPr>
        <a:xfrm>
          <a:off x="1372680" y="2973514"/>
          <a:ext cx="3725575" cy="1188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80" tIns="125780" rIns="125780" bIns="12578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Estimated $127M (Market Value) Added to Tax Rolls</a:t>
          </a:r>
        </a:p>
      </dsp:txBody>
      <dsp:txXfrm>
        <a:off x="1372680" y="2973514"/>
        <a:ext cx="3725575" cy="1188467"/>
      </dsp:txXfrm>
    </dsp:sp>
    <dsp:sp modelId="{DEEB4789-22BA-47E3-A143-C3948FB8A4DB}">
      <dsp:nvSpPr>
        <dsp:cNvPr id="0" name=""/>
        <dsp:cNvSpPr/>
      </dsp:nvSpPr>
      <dsp:spPr>
        <a:xfrm>
          <a:off x="0" y="4459099"/>
          <a:ext cx="5098256" cy="118846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C500C2-BD63-47E3-8590-2D97D9B191B1}">
      <dsp:nvSpPr>
        <dsp:cNvPr id="0" name=""/>
        <dsp:cNvSpPr/>
      </dsp:nvSpPr>
      <dsp:spPr>
        <a:xfrm>
          <a:off x="359511" y="4726504"/>
          <a:ext cx="653657" cy="65365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8F2507-7B0A-42DC-9103-31849A398F1B}">
      <dsp:nvSpPr>
        <dsp:cNvPr id="0" name=""/>
        <dsp:cNvSpPr/>
      </dsp:nvSpPr>
      <dsp:spPr>
        <a:xfrm>
          <a:off x="1372680" y="4459099"/>
          <a:ext cx="3725575" cy="1188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80" tIns="125780" rIns="125780" bIns="12578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More Taxpayers = More Property Tax Cuts (~2.2 Mills)</a:t>
          </a:r>
        </a:p>
      </dsp:txBody>
      <dsp:txXfrm>
        <a:off x="1372680" y="4459099"/>
        <a:ext cx="3725575" cy="1188467"/>
      </dsp:txXfrm>
    </dsp:sp>
  </dsp:spTree>
</dsp:drawing>
</file>

<file path=ppt/diagrams/drawing8.xml><?xml version="1.0" encoding="utf-8"?>
<dsp:drawing xmlns:r="http://schemas.openxmlformats.org/officeDocument/2006/relationships" xmlns:a14="http://schemas.microsoft.com/office/drawing/2010/main" xmlns:asvg="http://schemas.microsoft.com/office/drawing/2016/SVG/main"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75F75C-2B49-453C-8153-819B9EFE31DD}">
      <dsp:nvSpPr>
        <dsp:cNvPr id="0" name=""/>
        <dsp:cNvSpPr/>
      </dsp:nvSpPr>
      <dsp:spPr>
        <a:xfrm>
          <a:off x="0" y="644415"/>
          <a:ext cx="7974402" cy="118969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BD467C-FB83-4E52-9E9B-EAB7CD78DB4F}">
      <dsp:nvSpPr>
        <dsp:cNvPr id="0" name=""/>
        <dsp:cNvSpPr/>
      </dsp:nvSpPr>
      <dsp:spPr>
        <a:xfrm>
          <a:off x="359881" y="912096"/>
          <a:ext cx="654329" cy="65432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63A974-DCCA-43D7-AC14-1CF70B0FB016}">
      <dsp:nvSpPr>
        <dsp:cNvPr id="0" name=""/>
        <dsp:cNvSpPr/>
      </dsp:nvSpPr>
      <dsp:spPr>
        <a:xfrm>
          <a:off x="1374092" y="644415"/>
          <a:ext cx="6600309" cy="1189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909" tIns="125909" rIns="125909" bIns="12590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NO MORE DEBT ISSUED FROM NORTH RANGE DISTRICTS 1-3 (refinancing debt ONLY)</a:t>
          </a:r>
          <a:endParaRPr lang="en-US" sz="2500" kern="1200" dirty="0"/>
        </a:p>
      </dsp:txBody>
      <dsp:txXfrm>
        <a:off x="1374092" y="644415"/>
        <a:ext cx="6600309" cy="1189690"/>
      </dsp:txXfrm>
    </dsp:sp>
    <dsp:sp modelId="{9F7A6628-CD26-47CC-A8BF-A7C4FCC6408D}">
      <dsp:nvSpPr>
        <dsp:cNvPr id="0" name=""/>
        <dsp:cNvSpPr/>
      </dsp:nvSpPr>
      <dsp:spPr>
        <a:xfrm>
          <a:off x="0" y="2131528"/>
          <a:ext cx="7974402" cy="118969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7BA4D4-2B78-4450-994F-FFBB933EDA24}">
      <dsp:nvSpPr>
        <dsp:cNvPr id="0" name=""/>
        <dsp:cNvSpPr/>
      </dsp:nvSpPr>
      <dsp:spPr>
        <a:xfrm>
          <a:off x="359881" y="2399209"/>
          <a:ext cx="654329" cy="65432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9B9B08-9725-4646-98B0-FE036E1FDA13}">
      <dsp:nvSpPr>
        <dsp:cNvPr id="0" name=""/>
        <dsp:cNvSpPr/>
      </dsp:nvSpPr>
      <dsp:spPr>
        <a:xfrm>
          <a:off x="1374092" y="2131528"/>
          <a:ext cx="6600309" cy="11896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909" tIns="125909" rIns="125909" bIns="12590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NO MORE REUNION DEBT PAID FROM NORTH RANGE DISTRICTS 1-3</a:t>
          </a:r>
          <a:endParaRPr lang="en-US" sz="2500" kern="1200" dirty="0"/>
        </a:p>
      </dsp:txBody>
      <dsp:txXfrm>
        <a:off x="1374092" y="2131528"/>
        <a:ext cx="6600309" cy="11896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2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2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5B70D30-61B1-148F-D1E2-AA2968E7458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7B3996-3CC5-FCA4-8F70-6F452FD462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FF245-45AA-467C-B052-78583FC0B481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DABC93-5C75-4741-FAB2-E309CDCC60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FD172F-07AA-E57D-B8B7-49EA923FC8A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20162-8FEE-4150-A946-EAD786C942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10533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86521A-30CA-41FA-9268-65D4F9C4AD75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A6C179-2EAD-4E7D-B7DE-C7FBA6D1DE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393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B8FFD-B737-C691-71B1-D5C605C32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881933-8F91-05AE-E4D4-7C022A52A2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5691A6-77AE-6136-6F8B-B7897B156C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6C179-2EAD-4E7D-B7DE-C7FBA6D1DEC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35688"/>
      </p:ext>
    </p:extLst>
  </p:cSld>
  <p:clrMapOvr>
    <a:masterClrMapping/>
  </p:clrMapOvr>
</p:notes>
</file>

<file path=ppt/notesSlides/notesSlide2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6C179-2EAD-4E7D-B7DE-C7FBA6D1DEC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61044"/>
      </p:ext>
    </p:extLst>
  </p:cSld>
  <p:clrMapOvr>
    <a:masterClrMapping/>
  </p:clrMapOvr>
</p:notes>
</file>

<file path=ppt/notesSlides/notesSlide3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6C179-2EAD-4E7D-B7DE-C7FBA6D1DEC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370113"/>
      </p:ext>
    </p:extLst>
  </p:cSld>
  <p:clrMapOvr>
    <a:masterClrMapping/>
  </p:clrMapOvr>
</p:notes>
</file>

<file path=ppt/notesSlides/notesSlide4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6C179-2EAD-4E7D-B7DE-C7FBA6D1DEC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497316"/>
      </p:ext>
    </p:extLst>
  </p:cSld>
  <p:clrMapOvr>
    <a:masterClrMapping/>
  </p:clrMapOvr>
</p:notes>
</file>

<file path=ppt/notesSlides/notesSlide5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6C179-2EAD-4E7D-B7DE-C7FBA6D1DEC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664735"/>
      </p:ext>
    </p:extLst>
  </p:cSld>
  <p:clrMapOvr>
    <a:masterClrMapping/>
  </p:clrMapOvr>
</p:notes>
</file>

<file path=ppt/notesSlides/notesSlide6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6C179-2EAD-4E7D-B7DE-C7FBA6D1DEC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529324"/>
      </p:ext>
    </p:extLst>
  </p:cSld>
  <p:clrMapOvr>
    <a:masterClrMapping/>
  </p:clrMapOvr>
</p:notes>
</file>

<file path=ppt/notesSlides/notesSlide7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6C179-2EAD-4E7D-B7DE-C7FBA6D1DEC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432756"/>
      </p:ext>
    </p:extLst>
  </p:cSld>
  <p:clrMapOvr>
    <a:masterClrMapping/>
  </p:clrMapOvr>
</p:notes>
</file>

<file path=ppt/notesSlides/notesSlide8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6C179-2EAD-4E7D-B7DE-C7FBA6D1DEC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374936"/>
      </p:ext>
    </p:extLst>
  </p:cSld>
  <p:clrMapOvr>
    <a:masterClrMapping/>
  </p:clrMapOvr>
</p:notes>
</file>

<file path=ppt/notesSlides/notesSlide9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6C179-2EAD-4E7D-B7DE-C7FBA6D1DEC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887469"/>
      </p:ext>
    </p:extLst>
  </p:cSld>
  <p:clrMapOvr>
    <a:masterClrMapping/>
  </p:clrMapOvr>
</p:notes>
</file>

<file path=ppt/notesSlides/notesSlide10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6C179-2EAD-4E7D-B7DE-C7FBA6D1DEC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908545"/>
      </p:ext>
    </p:extLst>
  </p:cSld>
  <p:clrMapOvr>
    <a:masterClrMapping/>
  </p:clrMapOvr>
</p:notes>
</file>

<file path=ppt/notesSlides/notesSlide11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6C179-2EAD-4E7D-B7DE-C7FBA6D1DEC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711526"/>
      </p:ext>
    </p:extLst>
  </p:cSld>
  <p:clrMapOvr>
    <a:masterClrMapping/>
  </p:clrMapOvr>
</p:notes>
</file>

<file path=ppt/notesSlides/notesSlide12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A6C179-2EAD-4E7D-B7DE-C7FBA6D1DE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5514936"/>
      </p:ext>
    </p:extLst>
  </p:cSld>
  <p:clrMapOvr>
    <a:masterClrMapping/>
  </p:clrMapOvr>
</p:notes>
</file>

<file path=ppt/notesSlides/notesSlide13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B2690-6B9A-2ADE-AAD4-07A2CAAD9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D4E001-6B15-9C7D-E107-B247581F75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DB39C-A28E-36D8-C917-3C5963DC7D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A6C179-2EAD-4E7D-B7DE-C7FBA6D1DE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6478341"/>
      </p:ext>
    </p:extLst>
  </p:cSld>
  <p:clrMapOvr>
    <a:masterClrMapping/>
  </p:clrMapOvr>
</p:notes>
</file>

<file path=ppt/notesSlides/notesSlide15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A6C179-2EAD-4E7D-B7DE-C7FBA6D1DE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4850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9846544"/>
      </p:ext>
    </p:extLst>
  </p:cSld>
  <p:clrMapOvr>
    <a:masterClrMapping/>
  </p:clrMapOvr>
</p:sldLayout>
</file>

<file path=ppt/slideLayouts/slideLayout2.xml><?xml version="1.0" encoding="utf-8"?>
<p:sldLayout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0788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9662767"/>
      </p:ext>
    </p:extLst>
  </p:cSld>
  <p:clrMapOvr>
    <a:masterClrMapping/>
  </p:clrMapOvr>
</p:sldLayout>
</file>

<file path=ppt/slideLayouts/slideLayout4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341669"/>
      </p:ext>
    </p:extLst>
  </p:cSld>
  <p:clrMapOvr>
    <a:masterClrMapping/>
  </p:clrMapOvr>
</p:sldLayout>
</file>

<file path=ppt/slideLayouts/slideLayout5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39679"/>
      </p:ext>
    </p:extLst>
  </p:cSld>
  <p:clrMapOvr>
    <a:masterClrMapping/>
  </p:clrMapOvr>
</p:sldLayout>
</file>

<file path=ppt/slideLayouts/slideLayout6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111559"/>
      </p:ext>
    </p:extLst>
  </p:cSld>
  <p:clrMapOvr>
    <a:masterClrMapping/>
  </p:clrMapOvr>
</p:sldLayout>
</file>

<file path=ppt/slideLayouts/slideLayout7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029819"/>
      </p:ext>
    </p:extLst>
  </p:cSld>
  <p:clrMapOvr>
    <a:masterClrMapping/>
  </p:clrMapOvr>
</p:sldLayout>
</file>

<file path=ppt/slideLayouts/slideLayout8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881900"/>
      </p:ext>
    </p:extLst>
  </p:cSld>
  <p:clrMapOvr>
    <a:masterClrMapping/>
  </p:clrMapOvr>
</p:sldLayout>
</file>

<file path=ppt/slideLayouts/slideLayout9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132815"/>
      </p:ext>
    </p:extLst>
  </p:cSld>
  <p:clrMapOvr>
    <a:masterClrMapping/>
  </p:clrMapOvr>
</p:sldLayout>
</file>

<file path=ppt/slideLayouts/slideLayout10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7343693"/>
      </p:ext>
    </p:extLst>
  </p:cSld>
  <p:clrMapOvr>
    <a:masterClrMapping/>
  </p:clrMapOvr>
</p:sldLayout>
</file>

<file path=ppt/slideLayouts/slideLayout11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724187"/>
      </p:ext>
    </p:extLst>
  </p:cSld>
  <p:clrMapOvr>
    <a:masterClrMapping/>
  </p:clrMapOvr>
</p:sldLayout>
</file>

<file path=ppt/slideLayouts/slideLayout12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9685507"/>
      </p:ext>
    </p:extLst>
  </p:cSld>
  <p:clrMapOvr>
    <a:masterClrMapping/>
  </p:clrMapOvr>
</p:sldLayout>
</file>

<file path=ppt/slideLayouts/slideLayout13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22629-03BE-52FC-8156-3EA569E009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FEE487-99B8-1530-CC9A-C29E82ECF7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302EF-27B2-57AC-69B0-034DCF745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90138A-7A19-AEA7-6BDA-5159FB663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6E191A-EB1D-EF81-6C95-A65EDF9F8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596304"/>
      </p:ext>
    </p:extLst>
  </p:cSld>
  <p:clrMapOvr>
    <a:masterClrMapping/>
  </p:clrMapOvr>
</p:sldLayout>
</file>

<file path=ppt/slideLayouts/slideLayout14.xml><?xml version="1.0" encoding="utf-8"?>
<p:sldLayout xmlns:a16="http://schemas.microsoft.com/office/drawing/2014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2EE3B-D5E4-1F88-1B16-F17CEB09C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ED2AA-5D66-394C-A513-800EE6EE9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EB46B-6541-0E51-CFA6-E6F6B7854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2EBEB-1681-CBA0-1E33-34EB8F57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01B85-3744-C7B1-FD0C-9F0FE4703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801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AFCBC-C4EF-975D-B292-6222A993E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F40B8D-7980-3665-A1F5-748D7B6CB6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4CAFA-7CE9-43A7-F0D9-F6B227892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9AFD3-0ABE-E250-811C-15A4E0DE4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DCEF8-EC89-3FE8-27DC-908211059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808817"/>
      </p:ext>
    </p:extLst>
  </p:cSld>
  <p:clrMapOvr>
    <a:masterClrMapping/>
  </p:clrMapOvr>
</p:sldLayout>
</file>

<file path=ppt/slideLayouts/slideLayout16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96A12-7416-DFFB-B3C9-75DD0FFF2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E4887-E7B2-7B66-F089-0C8360FE5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5DF5CB-CE43-6D98-132A-EF632B92B0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EF355-3DB8-1B6E-7068-709124392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536E2C-B97B-0727-B3AB-A46817522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DCDD91-42D0-401F-B14B-A74C77BDE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491046"/>
      </p:ext>
    </p:extLst>
  </p:cSld>
  <p:clrMapOvr>
    <a:masterClrMapping/>
  </p:clrMapOvr>
</p:sldLayout>
</file>

<file path=ppt/slideLayouts/slideLayout17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77E5C-E298-CDE2-237C-AB83127AE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3AFB47-BDC5-CDD1-FFFE-B82B7413E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4F6B3E-8A3E-16E5-4A41-8BFCFDD6F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884991-FD49-B0A7-7B9B-C23BF14B84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04958C-4433-FD7D-F634-D290EDA5A5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48CF01-ED32-B16D-E295-2849EDD51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1BFD72-7B86-93ED-7C11-16B12FBD8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C7F179-2A95-1EBA-41EE-5688AB66B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742104"/>
      </p:ext>
    </p:extLst>
  </p:cSld>
  <p:clrMapOvr>
    <a:masterClrMapping/>
  </p:clrMapOvr>
</p:sldLayout>
</file>

<file path=ppt/slideLayouts/slideLayout18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2C68C-409A-00F4-59E0-FE2CC88FA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B683A0-6610-1D96-378E-7F0013EFF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0ABCFA-3B8D-BC61-C4CF-7BAFBD614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6A1A98-307F-FA6F-96A9-2C2ED42FE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684124"/>
      </p:ext>
    </p:extLst>
  </p:cSld>
  <p:clrMapOvr>
    <a:masterClrMapping/>
  </p:clrMapOvr>
</p:sldLayout>
</file>

<file path=ppt/slideLayouts/slideLayout19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64C08F-3ADA-2E47-D693-B8218A6A1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53C61F-D1EF-1BDC-C4FE-D2739CA47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9924A0-CB57-7C30-E138-59DDAB5C2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433112"/>
      </p:ext>
    </p:extLst>
  </p:cSld>
  <p:clrMapOvr>
    <a:masterClrMapping/>
  </p:clrMapOvr>
</p:sldLayout>
</file>

<file path=ppt/slideLayouts/slideLayout20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2D0D1-1FCA-5EE9-C419-5214C2E1E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D590D-6575-5B48-0FEE-157A256DCB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C23E1-AC32-D394-E1BA-740F6982C3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5911A8-3EA4-6A7A-33A2-7920BE3CD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F67710-9569-79D4-B13A-203ECCCA7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A51558-6D54-207F-05B6-6D9B13F29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895102"/>
      </p:ext>
    </p:extLst>
  </p:cSld>
  <p:clrMapOvr>
    <a:masterClrMapping/>
  </p:clrMapOvr>
</p:sldLayout>
</file>

<file path=ppt/slideLayouts/slideLayout21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A71EC-A255-C3E4-242D-6C1E260E8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9A995F-1A3B-E012-9675-2CD81D96ED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01A3A-64FC-E3BA-B716-F0AABCF5CB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4CBA69-374C-59DD-B158-6A8897B35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CF088F-10E4-F940-FCF2-23DB45D0B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D6F1E4-2E35-6184-0441-527FBD812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559925"/>
      </p:ext>
    </p:extLst>
  </p:cSld>
  <p:clrMapOvr>
    <a:masterClrMapping/>
  </p:clrMapOvr>
</p:sldLayout>
</file>

<file path=ppt/slideLayouts/slideLayout22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7EEA7-08A6-13A5-23C9-7DEC4D610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16C0F1-A1EF-B7C1-1D70-DA2710ED7C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D4028D-4BA3-ED11-CBAE-3F46AAF9D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9185F-310C-8577-3EA0-15DA08301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31FD8-C571-3571-B38C-49C9C128B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10257"/>
      </p:ext>
    </p:extLst>
  </p:cSld>
  <p:clrMapOvr>
    <a:masterClrMapping/>
  </p:clrMapOvr>
</p:sldLayout>
</file>

<file path=ppt/slideLayouts/slideLayout23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6B37D7-9583-8C00-6884-70C296BB6D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601772-E4E4-435F-2108-936A9BD922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D448AF-0A4B-049A-DCC0-FAD2EF9CE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234A9-2111-FCA2-39C5-A0E62F2FF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A8B6F1-932D-E087-19E3-CEE4FD7DA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662432"/>
      </p:ext>
    </p:extLst>
  </p:cSld>
  <p:clrMapOvr>
    <a:masterClrMapping/>
  </p:clrMapOvr>
</p:sldLayout>
</file>

<file path=ppt/slideLayouts/slideLayout24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144083"/>
      </p:ext>
    </p:extLst>
  </p:cSld>
  <p:clrMapOvr>
    <a:masterClrMapping/>
  </p:clrMapOvr>
</p:sldLayout>
</file>

<file path=ppt/slideLayouts/slideLayout25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0581963"/>
      </p:ext>
    </p:extLst>
  </p:cSld>
  <p:clrMapOvr>
    <a:masterClrMapping/>
  </p:clrMapOvr>
</p:sldLayout>
</file>

<file path=ppt/slideLayouts/slideLayout26.xml><?xml version="1.0" encoding="utf-8"?>
<p:sldLayout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24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6686127"/>
      </p:ext>
    </p:extLst>
  </p:cSld>
  <p:clrMapOvr>
    <a:masterClrMapping/>
  </p:clrMapOvr>
</p:sldLayout>
</file>

<file path=ppt/slideLayouts/slideLayout28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267058"/>
      </p:ext>
    </p:extLst>
  </p:cSld>
  <p:clrMapOvr>
    <a:masterClrMapping/>
  </p:clrMapOvr>
</p:sldLayout>
</file>

<file path=ppt/slideLayouts/slideLayout29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715990"/>
      </p:ext>
    </p:extLst>
  </p:cSld>
  <p:clrMapOvr>
    <a:masterClrMapping/>
  </p:clrMapOvr>
</p:sldLayout>
</file>

<file path=ppt/slideLayouts/slideLayout30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146227"/>
      </p:ext>
    </p:extLst>
  </p:cSld>
  <p:clrMapOvr>
    <a:masterClrMapping/>
  </p:clrMapOvr>
</p:sldLayout>
</file>

<file path=ppt/slideLayouts/slideLayout31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395301"/>
      </p:ext>
    </p:extLst>
  </p:cSld>
  <p:clrMapOvr>
    <a:masterClrMapping/>
  </p:clrMapOvr>
</p:sldLayout>
</file>

<file path=ppt/slideLayouts/slideLayout32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366519"/>
      </p:ext>
    </p:extLst>
  </p:cSld>
  <p:clrMapOvr>
    <a:masterClrMapping/>
  </p:clrMapOvr>
</p:sldLayout>
</file>

<file path=ppt/slideLayouts/slideLayout33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137238"/>
      </p:ext>
    </p:extLst>
  </p:cSld>
  <p:clrMapOvr>
    <a:masterClrMapping/>
  </p:clrMapOvr>
</p:sldLayout>
</file>

<file path=ppt/slideLayouts/slideLayout34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04566"/>
      </p:ext>
    </p:extLst>
  </p:cSld>
  <p:clrMapOvr>
    <a:masterClrMapping/>
  </p:clrMapOvr>
</p:sldLayout>
</file>

<file path=ppt/slideLayouts/slideLayout35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078881"/>
      </p:ext>
    </p:extLst>
  </p:cSld>
  <p:clrMapOvr>
    <a:masterClrMapping/>
  </p:clrMapOvr>
</p:sldLayout>
</file>

<file path=ppt/slideLayouts/slideLayout36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9974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7446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256453"/>
            <a:ext cx="7543801" cy="480398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14856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439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16="http://schemas.microsoft.com/office/drawing/2014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4B6FD2-E46B-B01C-27CE-D881327F7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9F96A-158C-B682-F588-764FD8D8A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D20031-8503-61A6-51D2-A41A163ABE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52EE-4B46-C1A1-43CD-D6B8ABEC94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EB40F-83F7-D596-3951-8AF8E70A3D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346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7446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256453"/>
            <a:ext cx="7543801" cy="480398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4A13369-D627-4955-9127-7B5EA1B8222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3214A06-4F73-4953-98EF-97721D57DD1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14856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64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slide1.xml><?xml version="1.0" encoding="utf-8"?>
<p:sld xmlns:a16="http://schemas.microsoft.com/office/drawing/2014/main" xmlns:adec="http://schemas.microsoft.com/office/drawing/2017/decorative" xmlns:p16="http://schemas.microsoft.com/office/powerpoint/2015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0000"/>
            <a:shade val="97000"/>
            <a:satMod val="130000"/>
          </a:schemeClr>
        </a:solidFill>
        <a:effectLst/>
      </p:bgPr>
    </p:bg>
    <p:spTree>
      <p:nvGrpSpPr>
        <p:cNvPr id="1" name="" descr="" title="">
          <a:extLst>
            <a:ext uri="{FF2B5EF4-FFF2-40B4-BE49-F238E27FC236}">
              <a16:creationId xmlns:a16="http://schemas.microsoft.com/office/drawing/2014/main" id="{6434CCAD-EB7C-11E2-F7E4-A228BF0C9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 descr="" title="">
            <a:extLst>
              <a:ext uri="{FF2B5EF4-FFF2-40B4-BE49-F238E27FC236}">
                <a16:creationId xmlns:a16="http://schemas.microsoft.com/office/drawing/2014/main" id="{878328D7-5B87-A272-0749-CFCBCB485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81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E233E977-C3F8-E152-53E3-A78D8D5DF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785" y="643466"/>
            <a:ext cx="2078455" cy="5225627"/>
          </a:xfrm>
        </p:spPr>
        <p:txBody>
          <a:bodyPr anchor="ctr">
            <a:normAutofit/>
          </a:bodyPr>
          <a:lstStyle/>
          <a:p>
            <a:pPr marL="0" indent="0"/>
            <a:r>
              <a:rPr lang="en-US" sz="2000" dirty="0"/>
              <a:t>REUNION METROPOLITAN DISTRICT </a:t>
            </a:r>
            <a:br>
              <a:rPr lang="en-US" sz="2000" dirty="0"/>
            </a:br>
            <a:endParaRPr lang="en-US" sz="2000" dirty="0"/>
          </a:p>
        </p:txBody>
      </p:sp>
      <p:cxnSp>
        <p:nvCxnSpPr>
          <p:cNvPr id="19" name="Straight Connector 18" descr="" title="">
            <a:extLst>
              <a:ext uri="{FF2B5EF4-FFF2-40B4-BE49-F238E27FC236}">
                <a16:creationId xmlns:a16="http://schemas.microsoft.com/office/drawing/2014/main" id="{5FF55A69-5E67-A44A-B4A2-C8F643287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031539" y="1570271"/>
            <a:ext cx="0" cy="3200400"/>
          </a:xfrm>
          <a:prstGeom prst="line">
            <a:avLst/>
          </a:prstGeom>
          <a:ln w="31750">
            <a:solidFill>
              <a:schemeClr val="accent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 descr="" title="">
            <a:extLst>
              <a:ext uri="{FF2B5EF4-FFF2-40B4-BE49-F238E27FC236}">
                <a16:creationId xmlns:a16="http://schemas.microsoft.com/office/drawing/2014/main" id="{B6A59FEF-F664-18E5-17C7-F199BC2B8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3264" y="643466"/>
            <a:ext cx="5171980" cy="522562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TOWN HALL</a:t>
            </a:r>
            <a:br>
              <a:rPr lang="en-US" sz="3600" dirty="0"/>
            </a:br>
            <a:r>
              <a:rPr lang="en-US" sz="3600" dirty="0"/>
              <a:t>OCTOBER 7, 2026</a:t>
            </a:r>
          </a:p>
        </p:txBody>
      </p:sp>
      <p:sp>
        <p:nvSpPr>
          <p:cNvPr id="21" name="Rectangle 20" descr="" title="">
            <a:extLst>
              <a:ext uri="{FF2B5EF4-FFF2-40B4-BE49-F238E27FC236}">
                <a16:creationId xmlns:a16="http://schemas.microsoft.com/office/drawing/2014/main" id="{781C408A-6507-B4D8-929E-BA43A39752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81" y="6336792"/>
            <a:ext cx="9141619" cy="52120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5923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16="http://schemas.microsoft.com/office/drawing/2014/main" xmlns:adec="http://schemas.microsoft.com/office/drawing/2017/decorative" xmlns:p16="http://schemas.microsoft.com/office/powerpoint/2015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 descr="" title="">
            <a:extLst>
              <a:ext uri="{FF2B5EF4-FFF2-40B4-BE49-F238E27FC236}">
                <a16:creationId xmlns:a16="http://schemas.microsoft.com/office/drawing/2014/main" id="{8C6E698C-8155-4B8B-BDC9-B7299772B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 descr="" title="">
            <a:extLst>
              <a:ext uri="{FF2B5EF4-FFF2-40B4-BE49-F238E27FC236}">
                <a16:creationId xmlns:a16="http://schemas.microsoft.com/office/drawing/2014/main" id="{50D14B3F-AD70-378A-CC9B-A4831003A3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7561" y="1849340"/>
            <a:ext cx="3143472" cy="331419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June 2026</a:t>
            </a:r>
            <a:br>
              <a:rPr lang="en-US" sz="2800" b="1" dirty="0">
                <a:solidFill>
                  <a:schemeClr val="tx2"/>
                </a:solidFill>
              </a:rPr>
            </a:br>
            <a:br>
              <a:rPr lang="en-US" sz="2800" b="1" dirty="0">
                <a:solidFill>
                  <a:schemeClr val="tx2"/>
                </a:solidFill>
              </a:rPr>
            </a:br>
            <a:r>
              <a:rPr lang="en-US" sz="2800" b="1" dirty="0">
                <a:solidFill>
                  <a:schemeClr val="tx2"/>
                </a:solidFill>
              </a:rPr>
              <a:t>North Range MD No. 1</a:t>
            </a:r>
            <a:br>
              <a:rPr lang="en-US" sz="2800" b="1" dirty="0">
                <a:solidFill>
                  <a:schemeClr val="tx2"/>
                </a:solidFill>
              </a:rPr>
            </a:br>
            <a:r>
              <a:rPr lang="en-US" sz="2800" b="1" dirty="0">
                <a:solidFill>
                  <a:schemeClr val="tx2"/>
                </a:solidFill>
              </a:rPr>
              <a:t>North Range MD No. 2</a:t>
            </a:r>
            <a:br>
              <a:rPr lang="en-US" sz="2800" b="1" dirty="0">
                <a:solidFill>
                  <a:schemeClr val="tx2"/>
                </a:solidFill>
              </a:rPr>
            </a:br>
            <a:r>
              <a:rPr lang="en-US" sz="2800" b="1" dirty="0">
                <a:solidFill>
                  <a:schemeClr val="tx2"/>
                </a:solidFill>
              </a:rPr>
              <a:t>North Range MD No. 3</a:t>
            </a:r>
            <a:br>
              <a:rPr lang="en-US" sz="2800" b="1" dirty="0">
                <a:solidFill>
                  <a:schemeClr val="tx2"/>
                </a:solidFill>
              </a:rPr>
            </a:br>
            <a:r>
              <a:rPr lang="en-US" sz="2800" b="1" dirty="0">
                <a:solidFill>
                  <a:schemeClr val="tx2"/>
                </a:solidFill>
              </a:rPr>
              <a:t>Reunion MD</a:t>
            </a:r>
          </a:p>
        </p:txBody>
      </p:sp>
      <p:sp>
        <p:nvSpPr>
          <p:cNvPr id="19" name="Rectangle 18" descr="" title="">
            <a:extLst>
              <a:ext uri="{FF2B5EF4-FFF2-40B4-BE49-F238E27FC236}">
                <a16:creationId xmlns:a16="http://schemas.microsoft.com/office/drawing/2014/main" id="{0EEF5601-A8BC-411D-AA64-3E79320BA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343855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5" name="Subtitle 4" descr="" title="">
            <a:extLst>
              <a:ext uri="{FF2B5EF4-FFF2-40B4-BE49-F238E27FC236}">
                <a16:creationId xmlns:a16="http://schemas.microsoft.com/office/drawing/2014/main" id="{A3C5B349-723C-4476-745D-514AA8E09D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0616" y="1292352"/>
            <a:ext cx="2670048" cy="2787108"/>
          </a:xfrm>
        </p:spPr>
        <p:txBody>
          <a:bodyPr anchor="ctr">
            <a:normAutofit/>
          </a:bodyPr>
          <a:lstStyle/>
          <a:p>
            <a:r>
              <a:rPr lang="en-US" sz="4400" b="1" dirty="0">
                <a:solidFill>
                  <a:srgbClr val="FFFFFF"/>
                </a:solidFill>
              </a:rPr>
              <a:t>property tax Cut plan</a:t>
            </a:r>
            <a:endParaRPr lang="en-US" sz="4400" dirty="0">
              <a:solidFill>
                <a:srgbClr val="FFFFFF"/>
              </a:solidFill>
            </a:endParaRPr>
          </a:p>
        </p:txBody>
      </p:sp>
      <p:sp>
        <p:nvSpPr>
          <p:cNvPr id="20" name="Rectangle 19" descr="" title="">
            <a:extLst>
              <a:ext uri="{FF2B5EF4-FFF2-40B4-BE49-F238E27FC236}">
                <a16:creationId xmlns:a16="http://schemas.microsoft.com/office/drawing/2014/main" id="{33209156-242F-4B26-8D07-CEB2B68A9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38550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195349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" title="">
            <a:extLst>
              <a:ext uri="{FF2B5EF4-FFF2-40B4-BE49-F238E27FC236}">
                <a16:creationId xmlns:a16="http://schemas.microsoft.com/office/drawing/2014/main" id="{711296CB-5EC3-22A2-1BD7-6C610E9D1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24" y="378045"/>
            <a:ext cx="7543800" cy="744636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4400" b="1" cap="all" spc="200" dirty="0">
                <a:solidFill>
                  <a:schemeClr val="tx1"/>
                </a:solidFill>
                <a:ea typeface="+mn-ea"/>
                <a:cs typeface="+mn-cs"/>
              </a:rPr>
              <a:t>opportunities for residents</a:t>
            </a:r>
          </a:p>
        </p:txBody>
      </p:sp>
      <p:graphicFrame>
        <p:nvGraphicFramePr>
          <p:cNvPr id="7" name="Content Placeholder 4" descr="" title="">
            <a:extLst>
              <a:ext uri="{FF2B5EF4-FFF2-40B4-BE49-F238E27FC236}">
                <a16:creationId xmlns:a16="http://schemas.microsoft.com/office/drawing/2014/main" id="{E7CC1606-7662-C1EF-FD24-19F02C3FE0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8979219"/>
              </p:ext>
            </p:extLst>
          </p:nvPr>
        </p:nvGraphicFramePr>
        <p:xfrm>
          <a:off x="822325" y="1255713"/>
          <a:ext cx="7543800" cy="4805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 descr="" title="">
            <a:extLst>
              <a:ext uri="{FF2B5EF4-FFF2-40B4-BE49-F238E27FC236}">
                <a16:creationId xmlns:a16="http://schemas.microsoft.com/office/drawing/2014/main" id="{62E91BD4-0B9C-4079-3617-6A7EF751C588}"/>
              </a:ext>
            </a:extLst>
          </p:cNvPr>
          <p:cNvSpPr txBox="1"/>
          <p:nvPr/>
        </p:nvSpPr>
        <p:spPr>
          <a:xfrm>
            <a:off x="0" y="6421017"/>
            <a:ext cx="811779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aseline="30000" dirty="0"/>
              <a:t>1</a:t>
            </a:r>
            <a:r>
              <a:rPr lang="en-US" sz="900" dirty="0"/>
              <a:t> Estimated property taxes on a home valued at $564,090 (average home price in North Range) after tax cuts</a:t>
            </a:r>
          </a:p>
          <a:p>
            <a:r>
              <a:rPr lang="en-US" sz="900" baseline="30000" dirty="0"/>
              <a:t>2</a:t>
            </a:r>
            <a:r>
              <a:rPr lang="en-US" sz="900" dirty="0"/>
              <a:t> Current average mill levy of 97.8 mills projected to decrease to 55.7 mills, or 43% percent</a:t>
            </a:r>
          </a:p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438553682"/>
      </p:ext>
    </p:extLst>
  </p:cSld>
  <p:clrMapOvr>
    <a:masterClrMapping/>
  </p:clrMapOvr>
</p:sld>
</file>

<file path=ppt/slides/slide4.xml><?xml version="1.0" encoding="utf-8"?>
<p:sld xmlns:a16="http://schemas.microsoft.com/office/drawing/2014/main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" title="">
            <a:extLst>
              <a:ext uri="{FF2B5EF4-FFF2-40B4-BE49-F238E27FC236}">
                <a16:creationId xmlns:a16="http://schemas.microsoft.com/office/drawing/2014/main" id="{711296CB-5EC3-22A2-1BD7-6C610E9D1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612" y="463389"/>
            <a:ext cx="7543800" cy="744636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b="1" cap="all" spc="200" dirty="0">
                <a:ea typeface="+mn-ea"/>
                <a:cs typeface="+mn-cs"/>
              </a:rPr>
              <a:t>How to get there</a:t>
            </a:r>
          </a:p>
        </p:txBody>
      </p:sp>
      <p:graphicFrame>
        <p:nvGraphicFramePr>
          <p:cNvPr id="9" name="Content Placeholder 4" descr="" title="">
            <a:extLst>
              <a:ext uri="{FF2B5EF4-FFF2-40B4-BE49-F238E27FC236}">
                <a16:creationId xmlns:a16="http://schemas.microsoft.com/office/drawing/2014/main" id="{D1D67C22-25F9-BB8E-123F-85A7810AB6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8541329"/>
              </p:ext>
            </p:extLst>
          </p:nvPr>
        </p:nvGraphicFramePr>
        <p:xfrm>
          <a:off x="624508" y="1603513"/>
          <a:ext cx="8054009" cy="43738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18479337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BFEAA28B-B7B3-E569-2D55-D6E4E44F4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810" y="391321"/>
            <a:ext cx="7543800" cy="7446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OUTSTANDING DEBT (JUNE 2026)</a:t>
            </a:r>
          </a:p>
        </p:txBody>
      </p:sp>
      <p:sp>
        <p:nvSpPr>
          <p:cNvPr id="6" name="TextBox 5" descr="" title="">
            <a:extLst>
              <a:ext uri="{FF2B5EF4-FFF2-40B4-BE49-F238E27FC236}">
                <a16:creationId xmlns:a16="http://schemas.microsoft.com/office/drawing/2014/main" id="{14E5E89F-446E-85F9-F330-7151D5B8D744}"/>
              </a:ext>
            </a:extLst>
          </p:cNvPr>
          <p:cNvSpPr txBox="1"/>
          <p:nvPr/>
        </p:nvSpPr>
        <p:spPr>
          <a:xfrm>
            <a:off x="475499" y="5727515"/>
            <a:ext cx="8193826" cy="5154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endParaRPr lang="en-US" sz="1400" cap="all" spc="2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graphicFrame>
        <p:nvGraphicFramePr>
          <p:cNvPr id="3" name="Table 2" descr="" title="">
            <a:extLst>
              <a:ext uri="{FF2B5EF4-FFF2-40B4-BE49-F238E27FC236}">
                <a16:creationId xmlns:a16="http://schemas.microsoft.com/office/drawing/2014/main" id="{05E31770-AD0E-9AE2-0301-A8DF0BAE1A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441239"/>
              </p:ext>
            </p:extLst>
          </p:nvPr>
        </p:nvGraphicFramePr>
        <p:xfrm>
          <a:off x="512480" y="1469014"/>
          <a:ext cx="8214461" cy="4253029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1517488">
                  <a:extLst>
                    <a:ext uri="{9D8B030D-6E8A-4147-A177-3AD203B41FA5}">
                      <a16:colId xmlns:a16="http://schemas.microsoft.com/office/drawing/2014/main" val="3325038182"/>
                    </a:ext>
                  </a:extLst>
                </a:gridCol>
                <a:gridCol w="897673">
                  <a:extLst>
                    <a:ext uri="{9D8B030D-6E8A-4147-A177-3AD203B41FA5}">
                      <a16:colId xmlns:a16="http://schemas.microsoft.com/office/drawing/2014/main" val="1380859729"/>
                    </a:ext>
                  </a:extLst>
                </a:gridCol>
                <a:gridCol w="1264920">
                  <a:extLst>
                    <a:ext uri="{9D8B030D-6E8A-4147-A177-3AD203B41FA5}">
                      <a16:colId xmlns:a16="http://schemas.microsoft.com/office/drawing/2014/main" val="1528246289"/>
                    </a:ext>
                  </a:extLst>
                </a:gridCol>
                <a:gridCol w="1569721">
                  <a:extLst>
                    <a:ext uri="{9D8B030D-6E8A-4147-A177-3AD203B41FA5}">
                      <a16:colId xmlns:a16="http://schemas.microsoft.com/office/drawing/2014/main" val="2432550855"/>
                    </a:ext>
                  </a:extLst>
                </a:gridCol>
                <a:gridCol w="1432560">
                  <a:extLst>
                    <a:ext uri="{9D8B030D-6E8A-4147-A177-3AD203B41FA5}">
                      <a16:colId xmlns:a16="http://schemas.microsoft.com/office/drawing/2014/main" val="3039592038"/>
                    </a:ext>
                  </a:extLst>
                </a:gridCol>
                <a:gridCol w="1532099">
                  <a:extLst>
                    <a:ext uri="{9D8B030D-6E8A-4147-A177-3AD203B41FA5}">
                      <a16:colId xmlns:a16="http://schemas.microsoft.com/office/drawing/2014/main" val="3514046621"/>
                    </a:ext>
                  </a:extLst>
                </a:gridCol>
              </a:tblGrid>
              <a:tr h="5242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none" spc="60" dirty="0">
                          <a:solidFill>
                            <a:schemeClr val="bg1"/>
                          </a:solidFill>
                          <a:effectLst/>
                        </a:rPr>
                        <a:t>DISTRICT</a:t>
                      </a:r>
                      <a:endParaRPr lang="en-US" sz="1200" b="1" i="0" u="none" strike="noStrike" cap="none" spc="60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01" marR="6301" marT="7560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none" spc="60" dirty="0">
                          <a:solidFill>
                            <a:schemeClr val="bg1"/>
                          </a:solidFill>
                          <a:effectLst/>
                        </a:rPr>
                        <a:t>BONDS</a:t>
                      </a:r>
                      <a:endParaRPr lang="en-US" sz="1200" b="1" i="0" u="none" strike="noStrike" cap="none" spc="60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01" marR="6301" marT="7560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none" spc="60" dirty="0">
                          <a:solidFill>
                            <a:schemeClr val="bg1"/>
                          </a:solidFill>
                          <a:effectLst/>
                        </a:rPr>
                        <a:t>ORIGINAL PRINCIPAL</a:t>
                      </a:r>
                      <a:endParaRPr lang="en-US" sz="1200" b="1" i="0" u="none" strike="noStrike" cap="none" spc="60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01" marR="6301" marT="7560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none" spc="60" dirty="0">
                          <a:solidFill>
                            <a:schemeClr val="bg1"/>
                          </a:solidFill>
                          <a:effectLst/>
                        </a:rPr>
                        <a:t>PRINCIPAL OUTSTANDING</a:t>
                      </a:r>
                      <a:r>
                        <a:rPr lang="en-US" sz="1200" b="1" u="none" strike="noStrike" cap="none" spc="60" baseline="300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US" sz="1200" b="1" i="0" u="none" strike="noStrike" cap="none" spc="60" baseline="30000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01" marR="6301" marT="7560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none" spc="60" dirty="0">
                          <a:solidFill>
                            <a:schemeClr val="bg1"/>
                          </a:solidFill>
                          <a:effectLst/>
                        </a:rPr>
                        <a:t>RATING</a:t>
                      </a:r>
                      <a:endParaRPr lang="en-US" sz="1200" b="1" i="0" u="none" strike="noStrike" cap="none" spc="60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01" marR="6301" marT="7560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cap="none" spc="60" dirty="0">
                          <a:solidFill>
                            <a:schemeClr val="bg1"/>
                          </a:solidFill>
                          <a:effectLst/>
                        </a:rPr>
                        <a:t>2025 ASSESSED VALUE</a:t>
                      </a:r>
                      <a:endParaRPr lang="en-US" sz="1200" b="1" i="0" u="none" strike="noStrike" cap="none" spc="60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01" marR="6301" marT="7560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962293"/>
                  </a:ext>
                </a:extLst>
              </a:tr>
              <a:tr h="310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North Range MD 1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2016A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$25.75M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$15.27M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Moody’s Baa1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$82.36M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189460"/>
                  </a:ext>
                </a:extLst>
              </a:tr>
              <a:tr h="310300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2016B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$12.18M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$11.43M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Moody’s Baa1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4984185"/>
                  </a:ext>
                </a:extLst>
              </a:tr>
              <a:tr h="312890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4933421"/>
                  </a:ext>
                </a:extLst>
              </a:tr>
              <a:tr h="310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North Range MD 2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2017A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$30.97M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$29.91M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Nonrated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$51.28M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8783103"/>
                  </a:ext>
                </a:extLst>
              </a:tr>
              <a:tr h="310300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2017B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$6.67M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$3.71M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Nonrated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384790"/>
                  </a:ext>
                </a:extLst>
              </a:tr>
              <a:tr h="310300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392889"/>
                  </a:ext>
                </a:extLst>
              </a:tr>
              <a:tr h="310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North Range MD 3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2020A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$51.12M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$51.12M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Nonrated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$38.07M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529727"/>
                  </a:ext>
                </a:extLst>
              </a:tr>
              <a:tr h="310300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2020B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$4.45M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$4.45M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Nonrated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604890"/>
                  </a:ext>
                </a:extLst>
              </a:tr>
              <a:tr h="310300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594643"/>
                  </a:ext>
                </a:extLst>
              </a:tr>
              <a:tr h="310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Reunion MD 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2017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$21.60M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$10.39M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Nonrated</a:t>
                      </a:r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1560265"/>
                  </a:ext>
                </a:extLst>
              </a:tr>
              <a:tr h="312890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100489"/>
                  </a:ext>
                </a:extLst>
              </a:tr>
              <a:tr h="310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</a:rPr>
                        <a:t>     Totals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$152.72M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$126.23M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$171.72M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75604" marB="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811282"/>
                  </a:ext>
                </a:extLst>
              </a:tr>
            </a:tbl>
          </a:graphicData>
        </a:graphic>
      </p:graphicFrame>
      <p:sp>
        <p:nvSpPr>
          <p:cNvPr id="4" name="TextBox 3" descr="" title="">
            <a:extLst>
              <a:ext uri="{FF2B5EF4-FFF2-40B4-BE49-F238E27FC236}">
                <a16:creationId xmlns:a16="http://schemas.microsoft.com/office/drawing/2014/main" id="{52B48FC8-425F-9F87-5616-C6D1F5B32836}"/>
              </a:ext>
            </a:extLst>
          </p:cNvPr>
          <p:cNvSpPr txBox="1"/>
          <p:nvPr/>
        </p:nvSpPr>
        <p:spPr>
          <a:xfrm>
            <a:off x="117779" y="6416785"/>
            <a:ext cx="811779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aseline="30000" dirty="0"/>
              <a:t>1</a:t>
            </a:r>
            <a:r>
              <a:rPr lang="en-US" sz="900" dirty="0"/>
              <a:t> Reflects principal outstanding as of June 2026.  The anticipated bond refunding assumes a closing in December 2026, after December 1, 2026 payment of principal and interest due.</a:t>
            </a:r>
          </a:p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510370668"/>
      </p:ext>
    </p:extLst>
  </p:cSld>
  <p:clrMapOvr>
    <a:masterClrMapping/>
  </p:clrMapOvr>
</p:sld>
</file>

<file path=ppt/slides/slide6.xml><?xml version="1.0" encoding="utf-8"?>
<p:sld xmlns:a16="http://schemas.microsoft.com/office/drawing/2014/main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" title="">
            <a:extLst>
              <a:ext uri="{FF2B5EF4-FFF2-40B4-BE49-F238E27FC236}">
                <a16:creationId xmlns:a16="http://schemas.microsoft.com/office/drawing/2014/main" id="{711296CB-5EC3-22A2-1BD7-6C610E9D1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552" y="486108"/>
            <a:ext cx="7543800" cy="744636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3600" b="1" cap="all" spc="200" dirty="0">
                <a:ea typeface="+mn-ea"/>
                <a:cs typeface="+mn-cs"/>
              </a:rPr>
              <a:t>REFINANCE DEBT INTO ONE BOND</a:t>
            </a:r>
          </a:p>
        </p:txBody>
      </p:sp>
      <p:graphicFrame>
        <p:nvGraphicFramePr>
          <p:cNvPr id="8" name="Diagram 7" descr="" title="">
            <a:extLst>
              <a:ext uri="{FF2B5EF4-FFF2-40B4-BE49-F238E27FC236}">
                <a16:creationId xmlns:a16="http://schemas.microsoft.com/office/drawing/2014/main" id="{0D3F680E-9E91-2391-3482-F4B037C068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9549368"/>
              </p:ext>
            </p:extLst>
          </p:nvPr>
        </p:nvGraphicFramePr>
        <p:xfrm>
          <a:off x="275653" y="1947545"/>
          <a:ext cx="5022055" cy="37893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1" name="Diagram 20" descr="" title="">
            <a:extLst>
              <a:ext uri="{FF2B5EF4-FFF2-40B4-BE49-F238E27FC236}">
                <a16:creationId xmlns:a16="http://schemas.microsoft.com/office/drawing/2014/main" id="{12E27E61-4967-1F6E-D770-E009FBB36F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7051451"/>
              </p:ext>
            </p:extLst>
          </p:nvPr>
        </p:nvGraphicFramePr>
        <p:xfrm>
          <a:off x="4363689" y="1990217"/>
          <a:ext cx="5298282" cy="37893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TextBox 1" descr="" title="">
            <a:extLst>
              <a:ext uri="{FF2B5EF4-FFF2-40B4-BE49-F238E27FC236}">
                <a16:creationId xmlns:a16="http://schemas.microsoft.com/office/drawing/2014/main" id="{4621486A-8661-A6E9-52C4-614BD3C70272}"/>
              </a:ext>
            </a:extLst>
          </p:cNvPr>
          <p:cNvSpPr txBox="1"/>
          <p:nvPr/>
        </p:nvSpPr>
        <p:spPr>
          <a:xfrm>
            <a:off x="83713" y="6371892"/>
            <a:ext cx="868753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aseline="30000" dirty="0"/>
              <a:t>1</a:t>
            </a:r>
            <a:r>
              <a:rPr lang="en-US" sz="900" dirty="0"/>
              <a:t> Estimated true interest cost as of June 22, 2026; rates remain subject to change until time of borrowing.</a:t>
            </a:r>
          </a:p>
          <a:p>
            <a:r>
              <a:rPr lang="en-US" sz="900" baseline="30000" dirty="0"/>
              <a:t>2</a:t>
            </a:r>
            <a:r>
              <a:rPr lang="en-US" sz="900" dirty="0"/>
              <a:t> Estimated 2026 year-end balances in 2026 Budgets for North Range MD Nos. 1-3 and Reunion MD; reduction in principal from $126.23M (outstanding as of June 2026) to $109.24M (projected principal of refunding bond).</a:t>
            </a:r>
          </a:p>
          <a:p>
            <a:endParaRPr lang="en-US" sz="900" dirty="0"/>
          </a:p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610171580"/>
      </p:ext>
    </p:extLst>
  </p:cSld>
  <p:clrMapOvr>
    <a:masterClrMapping/>
  </p:clrMapOvr>
</p:sld>
</file>

<file path=ppt/slides/slide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BFEAA28B-B7B3-E569-2D55-D6E4E44F4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28" y="372320"/>
            <a:ext cx="7543800" cy="74463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ADMINISTRATIVE COSTS  (SEPTEMBER 2025)</a:t>
            </a:r>
          </a:p>
        </p:txBody>
      </p:sp>
      <p:sp>
        <p:nvSpPr>
          <p:cNvPr id="6" name="TextBox 5" descr="" title="">
            <a:extLst>
              <a:ext uri="{FF2B5EF4-FFF2-40B4-BE49-F238E27FC236}">
                <a16:creationId xmlns:a16="http://schemas.microsoft.com/office/drawing/2014/main" id="{14E5E89F-446E-85F9-F330-7151D5B8D744}"/>
              </a:ext>
            </a:extLst>
          </p:cNvPr>
          <p:cNvSpPr txBox="1"/>
          <p:nvPr/>
        </p:nvSpPr>
        <p:spPr>
          <a:xfrm>
            <a:off x="475499" y="5727515"/>
            <a:ext cx="8193826" cy="5154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endParaRPr lang="en-US" sz="1400" cap="all" spc="2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12" name="Freeform: Shape 11" descr="" title="">
            <a:extLst>
              <a:ext uri="{FF2B5EF4-FFF2-40B4-BE49-F238E27FC236}">
                <a16:creationId xmlns:a16="http://schemas.microsoft.com/office/drawing/2014/main" id="{61CCF88D-F38D-7B11-A083-65D91F296088}"/>
              </a:ext>
            </a:extLst>
          </p:cNvPr>
          <p:cNvSpPr/>
          <p:nvPr/>
        </p:nvSpPr>
        <p:spPr>
          <a:xfrm>
            <a:off x="4475401" y="1861755"/>
            <a:ext cx="4423564" cy="1106192"/>
          </a:xfrm>
          <a:custGeom>
            <a:avLst/>
            <a:gdLst>
              <a:gd name="connsiteX0" fmla="*/ 0 w 1659289"/>
              <a:gd name="connsiteY0" fmla="*/ 0 h 1106192"/>
              <a:gd name="connsiteX1" fmla="*/ 1659289 w 1659289"/>
              <a:gd name="connsiteY1" fmla="*/ 0 h 1106192"/>
              <a:gd name="connsiteX2" fmla="*/ 1659289 w 1659289"/>
              <a:gd name="connsiteY2" fmla="*/ 1106192 h 1106192"/>
              <a:gd name="connsiteX3" fmla="*/ 0 w 1659289"/>
              <a:gd name="connsiteY3" fmla="*/ 1106192 h 1106192"/>
              <a:gd name="connsiteX4" fmla="*/ 0 w 1659289"/>
              <a:gd name="connsiteY4" fmla="*/ 0 h 110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9289" h="1106192">
                <a:moveTo>
                  <a:pt x="0" y="0"/>
                </a:moveTo>
                <a:lnTo>
                  <a:pt x="1659289" y="0"/>
                </a:lnTo>
                <a:lnTo>
                  <a:pt x="1659289" y="1106192"/>
                </a:lnTo>
                <a:lnTo>
                  <a:pt x="0" y="110619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285750" lvl="1" indent="-285750" algn="l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400" b="1" kern="1200" dirty="0"/>
              <a:t>$213,000 </a:t>
            </a:r>
            <a:r>
              <a:rPr lang="en-US" sz="1400" kern="1200" dirty="0"/>
              <a:t>in Management/Accounting ($71,000/District)</a:t>
            </a:r>
          </a:p>
          <a:p>
            <a:pPr marL="285750" lvl="1" indent="-285750" algn="l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400" b="1" kern="1200" dirty="0"/>
              <a:t>$105,000 </a:t>
            </a:r>
            <a:r>
              <a:rPr lang="en-US" sz="1400" kern="1200" dirty="0"/>
              <a:t>in Legal ($35,000/District)</a:t>
            </a:r>
          </a:p>
          <a:p>
            <a:pPr marL="285750" lvl="1" indent="-285750" algn="l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400" b="1" kern="1200" dirty="0"/>
              <a:t>$111,400 </a:t>
            </a:r>
            <a:r>
              <a:rPr lang="en-US" sz="1400" kern="1200" dirty="0"/>
              <a:t>in Other Administration</a:t>
            </a:r>
          </a:p>
        </p:txBody>
      </p:sp>
      <p:sp>
        <p:nvSpPr>
          <p:cNvPr id="14" name="Freeform: Shape 13" descr="" title="">
            <a:extLst>
              <a:ext uri="{FF2B5EF4-FFF2-40B4-BE49-F238E27FC236}">
                <a16:creationId xmlns:a16="http://schemas.microsoft.com/office/drawing/2014/main" id="{17AA6535-2E39-384C-6E04-13B595A33062}"/>
              </a:ext>
            </a:extLst>
          </p:cNvPr>
          <p:cNvSpPr/>
          <p:nvPr/>
        </p:nvSpPr>
        <p:spPr>
          <a:xfrm>
            <a:off x="4840652" y="3224890"/>
            <a:ext cx="4129776" cy="1106192"/>
          </a:xfrm>
          <a:custGeom>
            <a:avLst/>
            <a:gdLst>
              <a:gd name="connsiteX0" fmla="*/ 0 w 1659289"/>
              <a:gd name="connsiteY0" fmla="*/ 0 h 1106192"/>
              <a:gd name="connsiteX1" fmla="*/ 1659289 w 1659289"/>
              <a:gd name="connsiteY1" fmla="*/ 0 h 1106192"/>
              <a:gd name="connsiteX2" fmla="*/ 1659289 w 1659289"/>
              <a:gd name="connsiteY2" fmla="*/ 1106192 h 1106192"/>
              <a:gd name="connsiteX3" fmla="*/ 0 w 1659289"/>
              <a:gd name="connsiteY3" fmla="*/ 1106192 h 1106192"/>
              <a:gd name="connsiteX4" fmla="*/ 0 w 1659289"/>
              <a:gd name="connsiteY4" fmla="*/ 0 h 110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9289" h="1106192">
                <a:moveTo>
                  <a:pt x="0" y="0"/>
                </a:moveTo>
                <a:lnTo>
                  <a:pt x="1659289" y="0"/>
                </a:lnTo>
                <a:lnTo>
                  <a:pt x="1659289" y="1106192"/>
                </a:lnTo>
                <a:lnTo>
                  <a:pt x="0" y="110619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285750" lvl="1" indent="-285750" algn="l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400" b="1" kern="1200" dirty="0"/>
              <a:t>$390,000 </a:t>
            </a:r>
            <a:r>
              <a:rPr lang="en-US" sz="1400" kern="1200" dirty="0"/>
              <a:t>for North Range Districts ($130,000/District)</a:t>
            </a:r>
          </a:p>
          <a:p>
            <a:pPr marL="285750" lvl="1" indent="-285750" algn="l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400" b="1" kern="1200" dirty="0"/>
              <a:t>$500,000 </a:t>
            </a:r>
            <a:r>
              <a:rPr lang="en-US" sz="1400" kern="1200" dirty="0"/>
              <a:t>for Reunion MD</a:t>
            </a:r>
          </a:p>
        </p:txBody>
      </p:sp>
      <p:sp>
        <p:nvSpPr>
          <p:cNvPr id="7" name="Freeform: Shape 6" descr="" title="">
            <a:extLst>
              <a:ext uri="{FF2B5EF4-FFF2-40B4-BE49-F238E27FC236}">
                <a16:creationId xmlns:a16="http://schemas.microsoft.com/office/drawing/2014/main" id="{0B1E014B-0564-9A84-73F4-4B3AD04BD304}"/>
              </a:ext>
            </a:extLst>
          </p:cNvPr>
          <p:cNvSpPr/>
          <p:nvPr/>
        </p:nvSpPr>
        <p:spPr>
          <a:xfrm rot="2563335">
            <a:off x="2535309" y="4522355"/>
            <a:ext cx="577761" cy="3555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17775"/>
                </a:moveTo>
                <a:lnTo>
                  <a:pt x="577761" y="17775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8" name="Freeform: Shape 7" descr="" title="">
            <a:extLst>
              <a:ext uri="{FF2B5EF4-FFF2-40B4-BE49-F238E27FC236}">
                <a16:creationId xmlns:a16="http://schemas.microsoft.com/office/drawing/2014/main" id="{09AB4E79-FA2B-83BB-C7D2-EB29D3B11AE5}"/>
              </a:ext>
            </a:extLst>
          </p:cNvPr>
          <p:cNvSpPr/>
          <p:nvPr/>
        </p:nvSpPr>
        <p:spPr>
          <a:xfrm>
            <a:off x="2599904" y="3730456"/>
            <a:ext cx="642940" cy="3555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17775"/>
                </a:moveTo>
                <a:lnTo>
                  <a:pt x="642940" y="17775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9" name="Freeform: Shape 8" descr="" title="">
            <a:extLst>
              <a:ext uri="{FF2B5EF4-FFF2-40B4-BE49-F238E27FC236}">
                <a16:creationId xmlns:a16="http://schemas.microsoft.com/office/drawing/2014/main" id="{1E0120F5-1DCA-9B16-F89E-2FE98588A51B}"/>
              </a:ext>
            </a:extLst>
          </p:cNvPr>
          <p:cNvSpPr/>
          <p:nvPr/>
        </p:nvSpPr>
        <p:spPr>
          <a:xfrm rot="19036665">
            <a:off x="2523250" y="2938555"/>
            <a:ext cx="577761" cy="3555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17775"/>
                </a:moveTo>
                <a:lnTo>
                  <a:pt x="577761" y="17775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1" name="Freeform: Shape 10" descr="" title="">
            <a:extLst>
              <a:ext uri="{FF2B5EF4-FFF2-40B4-BE49-F238E27FC236}">
                <a16:creationId xmlns:a16="http://schemas.microsoft.com/office/drawing/2014/main" id="{8E32C4B1-5A0B-4C4C-44BE-9CC99D6743CE}"/>
              </a:ext>
            </a:extLst>
          </p:cNvPr>
          <p:cNvSpPr/>
          <p:nvPr/>
        </p:nvSpPr>
        <p:spPr>
          <a:xfrm>
            <a:off x="3048476" y="1580163"/>
            <a:ext cx="1371600" cy="1371600"/>
          </a:xfrm>
          <a:custGeom>
            <a:avLst/>
            <a:gdLst>
              <a:gd name="connsiteX0" fmla="*/ 0 w 1106192"/>
              <a:gd name="connsiteY0" fmla="*/ 553096 h 1106192"/>
              <a:gd name="connsiteX1" fmla="*/ 553096 w 1106192"/>
              <a:gd name="connsiteY1" fmla="*/ 0 h 1106192"/>
              <a:gd name="connsiteX2" fmla="*/ 1106192 w 1106192"/>
              <a:gd name="connsiteY2" fmla="*/ 553096 h 1106192"/>
              <a:gd name="connsiteX3" fmla="*/ 553096 w 1106192"/>
              <a:gd name="connsiteY3" fmla="*/ 1106192 h 1106192"/>
              <a:gd name="connsiteX4" fmla="*/ 0 w 1106192"/>
              <a:gd name="connsiteY4" fmla="*/ 553096 h 110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6192" h="1106192">
                <a:moveTo>
                  <a:pt x="0" y="553096"/>
                </a:moveTo>
                <a:cubicBezTo>
                  <a:pt x="0" y="247630"/>
                  <a:pt x="247630" y="0"/>
                  <a:pt x="553096" y="0"/>
                </a:cubicBezTo>
                <a:cubicBezTo>
                  <a:pt x="858562" y="0"/>
                  <a:pt x="1106192" y="247630"/>
                  <a:pt x="1106192" y="553096"/>
                </a:cubicBezTo>
                <a:cubicBezTo>
                  <a:pt x="1106192" y="858562"/>
                  <a:pt x="858562" y="1106192"/>
                  <a:pt x="553096" y="1106192"/>
                </a:cubicBezTo>
                <a:cubicBezTo>
                  <a:pt x="247630" y="1106192"/>
                  <a:pt x="0" y="858562"/>
                  <a:pt x="0" y="553096"/>
                </a:cubicBezTo>
                <a:close/>
              </a:path>
            </a:pathLst>
          </a:custGeom>
          <a:ln>
            <a:solidFill>
              <a:srgbClr val="C0000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7713" tIns="167713" rIns="167713" bIns="167713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b="1" kern="1200" dirty="0"/>
              <a:t>$429,000</a:t>
            </a:r>
          </a:p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100" b="1" kern="1200" dirty="0"/>
              <a:t>North Range Districts Separate Administration</a:t>
            </a:r>
          </a:p>
        </p:txBody>
      </p:sp>
      <p:sp>
        <p:nvSpPr>
          <p:cNvPr id="13" name="Freeform: Shape 12" descr="" title="">
            <a:extLst>
              <a:ext uri="{FF2B5EF4-FFF2-40B4-BE49-F238E27FC236}">
                <a16:creationId xmlns:a16="http://schemas.microsoft.com/office/drawing/2014/main" id="{28700465-2D79-BFF5-614B-7A1801BEACAA}"/>
              </a:ext>
            </a:extLst>
          </p:cNvPr>
          <p:cNvSpPr/>
          <p:nvPr/>
        </p:nvSpPr>
        <p:spPr>
          <a:xfrm>
            <a:off x="3401668" y="3181565"/>
            <a:ext cx="1371600" cy="1371600"/>
          </a:xfrm>
          <a:custGeom>
            <a:avLst/>
            <a:gdLst>
              <a:gd name="connsiteX0" fmla="*/ 0 w 1106192"/>
              <a:gd name="connsiteY0" fmla="*/ 553096 h 1106192"/>
              <a:gd name="connsiteX1" fmla="*/ 553096 w 1106192"/>
              <a:gd name="connsiteY1" fmla="*/ 0 h 1106192"/>
              <a:gd name="connsiteX2" fmla="*/ 1106192 w 1106192"/>
              <a:gd name="connsiteY2" fmla="*/ 553096 h 1106192"/>
              <a:gd name="connsiteX3" fmla="*/ 553096 w 1106192"/>
              <a:gd name="connsiteY3" fmla="*/ 1106192 h 1106192"/>
              <a:gd name="connsiteX4" fmla="*/ 0 w 1106192"/>
              <a:gd name="connsiteY4" fmla="*/ 553096 h 110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6192" h="1106192">
                <a:moveTo>
                  <a:pt x="0" y="553096"/>
                </a:moveTo>
                <a:cubicBezTo>
                  <a:pt x="0" y="247630"/>
                  <a:pt x="247630" y="0"/>
                  <a:pt x="553096" y="0"/>
                </a:cubicBezTo>
                <a:cubicBezTo>
                  <a:pt x="858562" y="0"/>
                  <a:pt x="1106192" y="247630"/>
                  <a:pt x="1106192" y="553096"/>
                </a:cubicBezTo>
                <a:cubicBezTo>
                  <a:pt x="1106192" y="858562"/>
                  <a:pt x="858562" y="1106192"/>
                  <a:pt x="553096" y="1106192"/>
                </a:cubicBezTo>
                <a:cubicBezTo>
                  <a:pt x="247630" y="1106192"/>
                  <a:pt x="0" y="858562"/>
                  <a:pt x="0" y="553096"/>
                </a:cubicBezTo>
                <a:close/>
              </a:path>
            </a:pathLst>
          </a:custGeom>
          <a:ln>
            <a:solidFill>
              <a:srgbClr val="C0000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7713" tIns="167713" rIns="167713" bIns="167713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b="1" kern="1200" dirty="0"/>
              <a:t>$890,000</a:t>
            </a:r>
          </a:p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100" b="1" kern="1200" dirty="0"/>
              <a:t>Litigation</a:t>
            </a:r>
          </a:p>
        </p:txBody>
      </p:sp>
      <p:sp>
        <p:nvSpPr>
          <p:cNvPr id="15" name="Freeform: Shape 14" descr="" title="">
            <a:extLst>
              <a:ext uri="{FF2B5EF4-FFF2-40B4-BE49-F238E27FC236}">
                <a16:creationId xmlns:a16="http://schemas.microsoft.com/office/drawing/2014/main" id="{6C074727-F9B6-83A0-1360-6404CF74DB01}"/>
              </a:ext>
            </a:extLst>
          </p:cNvPr>
          <p:cNvSpPr/>
          <p:nvPr/>
        </p:nvSpPr>
        <p:spPr>
          <a:xfrm>
            <a:off x="2982629" y="4738877"/>
            <a:ext cx="1371600" cy="1371600"/>
          </a:xfrm>
          <a:custGeom>
            <a:avLst/>
            <a:gdLst>
              <a:gd name="connsiteX0" fmla="*/ 0 w 1106192"/>
              <a:gd name="connsiteY0" fmla="*/ 553096 h 1106192"/>
              <a:gd name="connsiteX1" fmla="*/ 553096 w 1106192"/>
              <a:gd name="connsiteY1" fmla="*/ 0 h 1106192"/>
              <a:gd name="connsiteX2" fmla="*/ 1106192 w 1106192"/>
              <a:gd name="connsiteY2" fmla="*/ 553096 h 1106192"/>
              <a:gd name="connsiteX3" fmla="*/ 553096 w 1106192"/>
              <a:gd name="connsiteY3" fmla="*/ 1106192 h 1106192"/>
              <a:gd name="connsiteX4" fmla="*/ 0 w 1106192"/>
              <a:gd name="connsiteY4" fmla="*/ 553096 h 110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6192" h="1106192">
                <a:moveTo>
                  <a:pt x="0" y="553096"/>
                </a:moveTo>
                <a:cubicBezTo>
                  <a:pt x="0" y="247630"/>
                  <a:pt x="247630" y="0"/>
                  <a:pt x="553096" y="0"/>
                </a:cubicBezTo>
                <a:cubicBezTo>
                  <a:pt x="858562" y="0"/>
                  <a:pt x="1106192" y="247630"/>
                  <a:pt x="1106192" y="553096"/>
                </a:cubicBezTo>
                <a:cubicBezTo>
                  <a:pt x="1106192" y="858562"/>
                  <a:pt x="858562" y="1106192"/>
                  <a:pt x="553096" y="1106192"/>
                </a:cubicBezTo>
                <a:cubicBezTo>
                  <a:pt x="247630" y="1106192"/>
                  <a:pt x="0" y="858562"/>
                  <a:pt x="0" y="553096"/>
                </a:cubicBezTo>
                <a:close/>
              </a:path>
            </a:pathLst>
          </a:custGeom>
          <a:ln>
            <a:solidFill>
              <a:srgbClr val="C0000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7713" tIns="167713" rIns="167713" bIns="167713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b="1" kern="1200" dirty="0"/>
              <a:t>$502,000</a:t>
            </a:r>
          </a:p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100" b="1" kern="1200" dirty="0"/>
              <a:t>Reunion</a:t>
            </a:r>
            <a:r>
              <a:rPr lang="en-US" sz="1100" b="1" dirty="0"/>
              <a:t> MD</a:t>
            </a:r>
            <a:endParaRPr lang="en-US" sz="1100" b="1" kern="1200" dirty="0"/>
          </a:p>
        </p:txBody>
      </p:sp>
      <p:sp>
        <p:nvSpPr>
          <p:cNvPr id="16" name="Freeform: Shape 15" descr="" title="">
            <a:extLst>
              <a:ext uri="{FF2B5EF4-FFF2-40B4-BE49-F238E27FC236}">
                <a16:creationId xmlns:a16="http://schemas.microsoft.com/office/drawing/2014/main" id="{E6181571-CBAC-B387-E968-138C6197ABED}"/>
              </a:ext>
            </a:extLst>
          </p:cNvPr>
          <p:cNvSpPr/>
          <p:nvPr/>
        </p:nvSpPr>
        <p:spPr>
          <a:xfrm>
            <a:off x="4475401" y="4588025"/>
            <a:ext cx="4495027" cy="1106192"/>
          </a:xfrm>
          <a:custGeom>
            <a:avLst/>
            <a:gdLst>
              <a:gd name="connsiteX0" fmla="*/ 0 w 1659289"/>
              <a:gd name="connsiteY0" fmla="*/ 0 h 1106192"/>
              <a:gd name="connsiteX1" fmla="*/ 1659289 w 1659289"/>
              <a:gd name="connsiteY1" fmla="*/ 0 h 1106192"/>
              <a:gd name="connsiteX2" fmla="*/ 1659289 w 1659289"/>
              <a:gd name="connsiteY2" fmla="*/ 1106192 h 1106192"/>
              <a:gd name="connsiteX3" fmla="*/ 0 w 1659289"/>
              <a:gd name="connsiteY3" fmla="*/ 1106192 h 1106192"/>
              <a:gd name="connsiteX4" fmla="*/ 0 w 1659289"/>
              <a:gd name="connsiteY4" fmla="*/ 0 h 110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9289" h="1106192">
                <a:moveTo>
                  <a:pt x="0" y="0"/>
                </a:moveTo>
                <a:lnTo>
                  <a:pt x="1659289" y="0"/>
                </a:lnTo>
                <a:lnTo>
                  <a:pt x="1659289" y="1106192"/>
                </a:lnTo>
                <a:lnTo>
                  <a:pt x="0" y="110619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285750" lvl="1" indent="-285750" algn="l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400" b="1" kern="1200" dirty="0"/>
              <a:t>$302,000 </a:t>
            </a:r>
            <a:r>
              <a:rPr lang="en-US" sz="1400" kern="1200" dirty="0"/>
              <a:t>in Management/Accounting</a:t>
            </a:r>
          </a:p>
          <a:p>
            <a:pPr marL="285750" lvl="1" indent="-285750" algn="l" defTabSz="444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400" b="1" kern="1200" dirty="0"/>
              <a:t>$200,000 </a:t>
            </a:r>
            <a:r>
              <a:rPr lang="en-US" sz="1400" kern="1200" dirty="0"/>
              <a:t>in Legal</a:t>
            </a:r>
          </a:p>
        </p:txBody>
      </p:sp>
      <p:sp>
        <p:nvSpPr>
          <p:cNvPr id="21" name="TextBox 20" descr="" title="">
            <a:extLst>
              <a:ext uri="{FF2B5EF4-FFF2-40B4-BE49-F238E27FC236}">
                <a16:creationId xmlns:a16="http://schemas.microsoft.com/office/drawing/2014/main" id="{9CD4EE18-1F19-32FB-25D4-22B964677829}"/>
              </a:ext>
            </a:extLst>
          </p:cNvPr>
          <p:cNvSpPr txBox="1"/>
          <p:nvPr/>
        </p:nvSpPr>
        <p:spPr>
          <a:xfrm>
            <a:off x="587521" y="3268791"/>
            <a:ext cx="20123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$</a:t>
            </a:r>
            <a:r>
              <a:rPr lang="en-US" sz="5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1.8M</a:t>
            </a:r>
          </a:p>
        </p:txBody>
      </p:sp>
    </p:spTree>
    <p:extLst>
      <p:ext uri="{BB962C8B-B14F-4D97-AF65-F5344CB8AC3E}">
        <p14:creationId xmlns:p14="http://schemas.microsoft.com/office/powerpoint/2010/main" val="1631867234"/>
      </p:ext>
    </p:extLst>
  </p:cSld>
  <p:clrMapOvr>
    <a:masterClrMapping/>
  </p:clrMapOvr>
</p:sld>
</file>

<file path=ppt/slides/slide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BFEAA28B-B7B3-E569-2D55-D6E4E44F4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880" y="447217"/>
            <a:ext cx="7543800" cy="7446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dirty="0"/>
              <a:t>ADMINISTRATIVE COSTS (POST SETTLEMENT)</a:t>
            </a:r>
          </a:p>
        </p:txBody>
      </p:sp>
      <p:sp>
        <p:nvSpPr>
          <p:cNvPr id="6" name="TextBox 5" descr="" title="">
            <a:extLst>
              <a:ext uri="{FF2B5EF4-FFF2-40B4-BE49-F238E27FC236}">
                <a16:creationId xmlns:a16="http://schemas.microsoft.com/office/drawing/2014/main" id="{14E5E89F-446E-85F9-F330-7151D5B8D744}"/>
              </a:ext>
            </a:extLst>
          </p:cNvPr>
          <p:cNvSpPr txBox="1"/>
          <p:nvPr/>
        </p:nvSpPr>
        <p:spPr>
          <a:xfrm>
            <a:off x="1187324" y="5268541"/>
            <a:ext cx="6290250" cy="435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endParaRPr lang="en-US" sz="1400" cap="all" spc="2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12" name="Freeform: Shape 11" descr="" title="">
            <a:extLst>
              <a:ext uri="{FF2B5EF4-FFF2-40B4-BE49-F238E27FC236}">
                <a16:creationId xmlns:a16="http://schemas.microsoft.com/office/drawing/2014/main" id="{61CCF88D-F38D-7B11-A083-65D91F296088}"/>
              </a:ext>
            </a:extLst>
          </p:cNvPr>
          <p:cNvSpPr/>
          <p:nvPr/>
        </p:nvSpPr>
        <p:spPr>
          <a:xfrm>
            <a:off x="4402673" y="1328472"/>
            <a:ext cx="3305146" cy="934800"/>
          </a:xfrm>
          <a:custGeom>
            <a:avLst/>
            <a:gdLst>
              <a:gd name="connsiteX0" fmla="*/ 0 w 1659289"/>
              <a:gd name="connsiteY0" fmla="*/ 0 h 1106192"/>
              <a:gd name="connsiteX1" fmla="*/ 1659289 w 1659289"/>
              <a:gd name="connsiteY1" fmla="*/ 0 h 1106192"/>
              <a:gd name="connsiteX2" fmla="*/ 1659289 w 1659289"/>
              <a:gd name="connsiteY2" fmla="*/ 1106192 h 1106192"/>
              <a:gd name="connsiteX3" fmla="*/ 0 w 1659289"/>
              <a:gd name="connsiteY3" fmla="*/ 1106192 h 1106192"/>
              <a:gd name="connsiteX4" fmla="*/ 0 w 1659289"/>
              <a:gd name="connsiteY4" fmla="*/ 0 h 110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9289" h="1106192">
                <a:moveTo>
                  <a:pt x="0" y="0"/>
                </a:moveTo>
                <a:lnTo>
                  <a:pt x="1659289" y="0"/>
                </a:lnTo>
                <a:lnTo>
                  <a:pt x="1659289" y="1106192"/>
                </a:lnTo>
                <a:lnTo>
                  <a:pt x="0" y="110619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lvl="1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1600" b="1" dirty="0"/>
              <a:t>$0</a:t>
            </a:r>
          </a:p>
        </p:txBody>
      </p:sp>
      <p:sp>
        <p:nvSpPr>
          <p:cNvPr id="14" name="Freeform: Shape 13" descr="" title="">
            <a:extLst>
              <a:ext uri="{FF2B5EF4-FFF2-40B4-BE49-F238E27FC236}">
                <a16:creationId xmlns:a16="http://schemas.microsoft.com/office/drawing/2014/main" id="{17AA6535-2E39-384C-6E04-13B595A33062}"/>
              </a:ext>
            </a:extLst>
          </p:cNvPr>
          <p:cNvSpPr/>
          <p:nvPr/>
        </p:nvSpPr>
        <p:spPr>
          <a:xfrm>
            <a:off x="4402673" y="5268541"/>
            <a:ext cx="3838880" cy="934800"/>
          </a:xfrm>
          <a:custGeom>
            <a:avLst/>
            <a:gdLst>
              <a:gd name="connsiteX0" fmla="*/ 0 w 1659289"/>
              <a:gd name="connsiteY0" fmla="*/ 0 h 1106192"/>
              <a:gd name="connsiteX1" fmla="*/ 1659289 w 1659289"/>
              <a:gd name="connsiteY1" fmla="*/ 0 h 1106192"/>
              <a:gd name="connsiteX2" fmla="*/ 1659289 w 1659289"/>
              <a:gd name="connsiteY2" fmla="*/ 1106192 h 1106192"/>
              <a:gd name="connsiteX3" fmla="*/ 0 w 1659289"/>
              <a:gd name="connsiteY3" fmla="*/ 1106192 h 1106192"/>
              <a:gd name="connsiteX4" fmla="*/ 0 w 1659289"/>
              <a:gd name="connsiteY4" fmla="*/ 0 h 110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9289" h="1106192">
                <a:moveTo>
                  <a:pt x="0" y="0"/>
                </a:moveTo>
                <a:lnTo>
                  <a:pt x="1659289" y="0"/>
                </a:lnTo>
                <a:lnTo>
                  <a:pt x="1659289" y="1106192"/>
                </a:lnTo>
                <a:lnTo>
                  <a:pt x="0" y="110619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lvl="1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1600" b="1" kern="1200" dirty="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rPr>
              <a:t>$60,000</a:t>
            </a:r>
            <a:r>
              <a:rPr lang="en-US" sz="1600" kern="1200" dirty="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rPr>
              <a:t> for North Range Finance Authority Legal and Accounting</a:t>
            </a:r>
          </a:p>
        </p:txBody>
      </p:sp>
      <p:sp>
        <p:nvSpPr>
          <p:cNvPr id="7" name="Freeform: Shape 6" descr="" title="">
            <a:extLst>
              <a:ext uri="{FF2B5EF4-FFF2-40B4-BE49-F238E27FC236}">
                <a16:creationId xmlns:a16="http://schemas.microsoft.com/office/drawing/2014/main" id="{0B1E014B-0564-9A84-73F4-4B3AD04BD304}"/>
              </a:ext>
            </a:extLst>
          </p:cNvPr>
          <p:cNvSpPr/>
          <p:nvPr/>
        </p:nvSpPr>
        <p:spPr>
          <a:xfrm rot="2548906">
            <a:off x="2471228" y="4655109"/>
            <a:ext cx="640080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17775"/>
                </a:moveTo>
                <a:lnTo>
                  <a:pt x="577761" y="17775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9" name="Freeform: Shape 8" descr="" title="">
            <a:extLst>
              <a:ext uri="{FF2B5EF4-FFF2-40B4-BE49-F238E27FC236}">
                <a16:creationId xmlns:a16="http://schemas.microsoft.com/office/drawing/2014/main" id="{1E0120F5-1DCA-9B16-F89E-2FE98588A51B}"/>
              </a:ext>
            </a:extLst>
          </p:cNvPr>
          <p:cNvSpPr/>
          <p:nvPr/>
        </p:nvSpPr>
        <p:spPr>
          <a:xfrm rot="20348470">
            <a:off x="2949018" y="3339110"/>
            <a:ext cx="640080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17775"/>
                </a:moveTo>
                <a:lnTo>
                  <a:pt x="577761" y="17775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1" name="Freeform: Shape 10" descr="" title="">
            <a:extLst>
              <a:ext uri="{FF2B5EF4-FFF2-40B4-BE49-F238E27FC236}">
                <a16:creationId xmlns:a16="http://schemas.microsoft.com/office/drawing/2014/main" id="{8E32C4B1-5A0B-4C4C-44BE-9CC99D6743CE}"/>
              </a:ext>
            </a:extLst>
          </p:cNvPr>
          <p:cNvSpPr/>
          <p:nvPr/>
        </p:nvSpPr>
        <p:spPr>
          <a:xfrm>
            <a:off x="3898352" y="2358236"/>
            <a:ext cx="1280160" cy="1280160"/>
          </a:xfrm>
          <a:custGeom>
            <a:avLst/>
            <a:gdLst>
              <a:gd name="connsiteX0" fmla="*/ 0 w 1106192"/>
              <a:gd name="connsiteY0" fmla="*/ 553096 h 1106192"/>
              <a:gd name="connsiteX1" fmla="*/ 553096 w 1106192"/>
              <a:gd name="connsiteY1" fmla="*/ 0 h 1106192"/>
              <a:gd name="connsiteX2" fmla="*/ 1106192 w 1106192"/>
              <a:gd name="connsiteY2" fmla="*/ 553096 h 1106192"/>
              <a:gd name="connsiteX3" fmla="*/ 553096 w 1106192"/>
              <a:gd name="connsiteY3" fmla="*/ 1106192 h 1106192"/>
              <a:gd name="connsiteX4" fmla="*/ 0 w 1106192"/>
              <a:gd name="connsiteY4" fmla="*/ 553096 h 110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6192" h="1106192">
                <a:moveTo>
                  <a:pt x="0" y="553096"/>
                </a:moveTo>
                <a:cubicBezTo>
                  <a:pt x="0" y="247630"/>
                  <a:pt x="247630" y="0"/>
                  <a:pt x="553096" y="0"/>
                </a:cubicBezTo>
                <a:cubicBezTo>
                  <a:pt x="858562" y="0"/>
                  <a:pt x="1106192" y="247630"/>
                  <a:pt x="1106192" y="553096"/>
                </a:cubicBezTo>
                <a:cubicBezTo>
                  <a:pt x="1106192" y="858562"/>
                  <a:pt x="858562" y="1106192"/>
                  <a:pt x="553096" y="1106192"/>
                </a:cubicBezTo>
                <a:cubicBezTo>
                  <a:pt x="247630" y="1106192"/>
                  <a:pt x="0" y="858562"/>
                  <a:pt x="0" y="553096"/>
                </a:cubicBezTo>
                <a:close/>
              </a:path>
            </a:pathLst>
          </a:custGeom>
          <a:ln>
            <a:solidFill>
              <a:srgbClr val="C0000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7713" tIns="167713" rIns="167713" bIns="167713" numCol="1" spcCol="1270" anchor="ctr" anchorCtr="0">
            <a:noAutofit/>
          </a:bodyPr>
          <a:lstStyle/>
          <a:p>
            <a:pPr algn="ctr" defTabSz="3600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North Range MDs</a:t>
            </a:r>
            <a:endParaRPr lang="en-US" sz="1600" b="1" kern="1200" dirty="0">
              <a:solidFill>
                <a:schemeClr val="bg1"/>
              </a:solidFill>
            </a:endParaRPr>
          </a:p>
        </p:txBody>
      </p:sp>
      <p:sp>
        <p:nvSpPr>
          <p:cNvPr id="13" name="Freeform: Shape 12" descr="" title="">
            <a:extLst>
              <a:ext uri="{FF2B5EF4-FFF2-40B4-BE49-F238E27FC236}">
                <a16:creationId xmlns:a16="http://schemas.microsoft.com/office/drawing/2014/main" id="{28700465-2D79-BFF5-614B-7A1801BEACAA}"/>
              </a:ext>
            </a:extLst>
          </p:cNvPr>
          <p:cNvSpPr/>
          <p:nvPr/>
        </p:nvSpPr>
        <p:spPr>
          <a:xfrm>
            <a:off x="3898352" y="3764088"/>
            <a:ext cx="1280160" cy="1280160"/>
          </a:xfrm>
          <a:custGeom>
            <a:avLst/>
            <a:gdLst>
              <a:gd name="connsiteX0" fmla="*/ 0 w 1106192"/>
              <a:gd name="connsiteY0" fmla="*/ 553096 h 1106192"/>
              <a:gd name="connsiteX1" fmla="*/ 553096 w 1106192"/>
              <a:gd name="connsiteY1" fmla="*/ 0 h 1106192"/>
              <a:gd name="connsiteX2" fmla="*/ 1106192 w 1106192"/>
              <a:gd name="connsiteY2" fmla="*/ 553096 h 1106192"/>
              <a:gd name="connsiteX3" fmla="*/ 553096 w 1106192"/>
              <a:gd name="connsiteY3" fmla="*/ 1106192 h 1106192"/>
              <a:gd name="connsiteX4" fmla="*/ 0 w 1106192"/>
              <a:gd name="connsiteY4" fmla="*/ 553096 h 110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6192" h="1106192">
                <a:moveTo>
                  <a:pt x="0" y="553096"/>
                </a:moveTo>
                <a:cubicBezTo>
                  <a:pt x="0" y="247630"/>
                  <a:pt x="247630" y="0"/>
                  <a:pt x="553096" y="0"/>
                </a:cubicBezTo>
                <a:cubicBezTo>
                  <a:pt x="858562" y="0"/>
                  <a:pt x="1106192" y="247630"/>
                  <a:pt x="1106192" y="553096"/>
                </a:cubicBezTo>
                <a:cubicBezTo>
                  <a:pt x="1106192" y="858562"/>
                  <a:pt x="858562" y="1106192"/>
                  <a:pt x="553096" y="1106192"/>
                </a:cubicBezTo>
                <a:cubicBezTo>
                  <a:pt x="247630" y="1106192"/>
                  <a:pt x="0" y="858562"/>
                  <a:pt x="0" y="553096"/>
                </a:cubicBezTo>
                <a:close/>
              </a:path>
            </a:pathLst>
          </a:custGeom>
          <a:ln>
            <a:solidFill>
              <a:srgbClr val="C0000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7713" tIns="167713" rIns="167713" bIns="167713" numCol="1" spcCol="1270" anchor="ctr" anchorCtr="0">
            <a:noAutofit/>
          </a:bodyPr>
          <a:lstStyle/>
          <a:p>
            <a:pPr algn="ctr" defTabSz="3600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Reunion MD</a:t>
            </a:r>
            <a:endParaRPr lang="en-US" sz="1600" b="1" kern="1200" dirty="0">
              <a:solidFill>
                <a:schemeClr val="bg1"/>
              </a:solidFill>
            </a:endParaRPr>
          </a:p>
        </p:txBody>
      </p:sp>
      <p:sp>
        <p:nvSpPr>
          <p:cNvPr id="15" name="Freeform: Shape 14" descr="" title="">
            <a:extLst>
              <a:ext uri="{FF2B5EF4-FFF2-40B4-BE49-F238E27FC236}">
                <a16:creationId xmlns:a16="http://schemas.microsoft.com/office/drawing/2014/main" id="{6C074727-F9B6-83A0-1360-6404CF74DB01}"/>
              </a:ext>
            </a:extLst>
          </p:cNvPr>
          <p:cNvSpPr/>
          <p:nvPr/>
        </p:nvSpPr>
        <p:spPr>
          <a:xfrm>
            <a:off x="2931256" y="4804360"/>
            <a:ext cx="1280160" cy="1280160"/>
          </a:xfrm>
          <a:custGeom>
            <a:avLst/>
            <a:gdLst>
              <a:gd name="connsiteX0" fmla="*/ 0 w 1106192"/>
              <a:gd name="connsiteY0" fmla="*/ 553096 h 1106192"/>
              <a:gd name="connsiteX1" fmla="*/ 553096 w 1106192"/>
              <a:gd name="connsiteY1" fmla="*/ 0 h 1106192"/>
              <a:gd name="connsiteX2" fmla="*/ 1106192 w 1106192"/>
              <a:gd name="connsiteY2" fmla="*/ 553096 h 1106192"/>
              <a:gd name="connsiteX3" fmla="*/ 553096 w 1106192"/>
              <a:gd name="connsiteY3" fmla="*/ 1106192 h 1106192"/>
              <a:gd name="connsiteX4" fmla="*/ 0 w 1106192"/>
              <a:gd name="connsiteY4" fmla="*/ 553096 h 110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6192" h="1106192">
                <a:moveTo>
                  <a:pt x="0" y="553096"/>
                </a:moveTo>
                <a:cubicBezTo>
                  <a:pt x="0" y="247630"/>
                  <a:pt x="247630" y="0"/>
                  <a:pt x="553096" y="0"/>
                </a:cubicBezTo>
                <a:cubicBezTo>
                  <a:pt x="858562" y="0"/>
                  <a:pt x="1106192" y="247630"/>
                  <a:pt x="1106192" y="553096"/>
                </a:cubicBezTo>
                <a:cubicBezTo>
                  <a:pt x="1106192" y="858562"/>
                  <a:pt x="858562" y="1106192"/>
                  <a:pt x="553096" y="1106192"/>
                </a:cubicBezTo>
                <a:cubicBezTo>
                  <a:pt x="247630" y="1106192"/>
                  <a:pt x="0" y="858562"/>
                  <a:pt x="0" y="553096"/>
                </a:cubicBezTo>
                <a:close/>
              </a:path>
            </a:pathLst>
          </a:custGeom>
          <a:ln>
            <a:solidFill>
              <a:srgbClr val="C0000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7713" tIns="167713" rIns="167713" bIns="167713" numCol="1" spcCol="1270" anchor="ctr" anchorCtr="0">
            <a:noAutofit/>
          </a:bodyPr>
          <a:lstStyle/>
          <a:p>
            <a:pPr algn="ctr" defTabSz="3600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>
                <a:solidFill>
                  <a:schemeClr val="bg1"/>
                </a:solidFill>
              </a:rPr>
              <a:t>North Range Finance Authority</a:t>
            </a:r>
            <a:endParaRPr lang="en-US" sz="1600" b="1" kern="1200" dirty="0">
              <a:solidFill>
                <a:schemeClr val="bg1"/>
              </a:solidFill>
            </a:endParaRPr>
          </a:p>
        </p:txBody>
      </p:sp>
      <p:sp>
        <p:nvSpPr>
          <p:cNvPr id="16" name="Freeform: Shape 15" descr="" title="">
            <a:extLst>
              <a:ext uri="{FF2B5EF4-FFF2-40B4-BE49-F238E27FC236}">
                <a16:creationId xmlns:a16="http://schemas.microsoft.com/office/drawing/2014/main" id="{E6181571-CBAC-B387-E968-138C6197ABED}"/>
              </a:ext>
            </a:extLst>
          </p:cNvPr>
          <p:cNvSpPr/>
          <p:nvPr/>
        </p:nvSpPr>
        <p:spPr>
          <a:xfrm>
            <a:off x="5240842" y="3447408"/>
            <a:ext cx="3251723" cy="1920657"/>
          </a:xfrm>
          <a:custGeom>
            <a:avLst/>
            <a:gdLst>
              <a:gd name="connsiteX0" fmla="*/ 0 w 1659289"/>
              <a:gd name="connsiteY0" fmla="*/ 0 h 1106192"/>
              <a:gd name="connsiteX1" fmla="*/ 1659289 w 1659289"/>
              <a:gd name="connsiteY1" fmla="*/ 0 h 1106192"/>
              <a:gd name="connsiteX2" fmla="*/ 1659289 w 1659289"/>
              <a:gd name="connsiteY2" fmla="*/ 1106192 h 1106192"/>
              <a:gd name="connsiteX3" fmla="*/ 0 w 1659289"/>
              <a:gd name="connsiteY3" fmla="*/ 1106192 h 1106192"/>
              <a:gd name="connsiteX4" fmla="*/ 0 w 1659289"/>
              <a:gd name="connsiteY4" fmla="*/ 0 h 110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9289" h="1106192">
                <a:moveTo>
                  <a:pt x="0" y="0"/>
                </a:moveTo>
                <a:lnTo>
                  <a:pt x="1659289" y="0"/>
                </a:lnTo>
                <a:lnTo>
                  <a:pt x="1659289" y="1106192"/>
                </a:lnTo>
                <a:lnTo>
                  <a:pt x="0" y="110619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285750" lvl="1" indent="-285750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600" b="1" kern="1200" dirty="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rPr>
              <a:t>$302,000 </a:t>
            </a:r>
            <a:r>
              <a:rPr lang="en-US" sz="1600" kern="1200" dirty="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rPr>
              <a:t>for Reunion Accounting and Management</a:t>
            </a:r>
          </a:p>
          <a:p>
            <a:pPr marL="285750" lvl="1" indent="-285750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sz="1600" b="1" kern="1200" dirty="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rPr>
              <a:t>$200,000 </a:t>
            </a:r>
            <a:r>
              <a:rPr lang="en-US" sz="1600" kern="1200" dirty="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rPr>
              <a:t>for Legal</a:t>
            </a:r>
          </a:p>
        </p:txBody>
      </p:sp>
      <p:sp>
        <p:nvSpPr>
          <p:cNvPr id="21" name="TextBox 20" descr="" title="">
            <a:extLst>
              <a:ext uri="{FF2B5EF4-FFF2-40B4-BE49-F238E27FC236}">
                <a16:creationId xmlns:a16="http://schemas.microsoft.com/office/drawing/2014/main" id="{9CD4EE18-1F19-32FB-25D4-22B964677829}"/>
              </a:ext>
            </a:extLst>
          </p:cNvPr>
          <p:cNvSpPr txBox="1"/>
          <p:nvPr/>
        </p:nvSpPr>
        <p:spPr>
          <a:xfrm>
            <a:off x="237945" y="3235928"/>
            <a:ext cx="2693311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1480">
              <a:spcAft>
                <a:spcPts val="600"/>
              </a:spcAft>
            </a:pPr>
            <a:r>
              <a:rPr lang="en-US" sz="4800" b="1" kern="1200" dirty="0">
                <a:ln w="0"/>
                <a:solidFill>
                  <a:srgbClr val="9A36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$662,000</a:t>
            </a:r>
          </a:p>
          <a:p>
            <a:pPr algn="ctr" defTabSz="411480">
              <a:spcAft>
                <a:spcPts val="600"/>
              </a:spcAft>
            </a:pPr>
            <a:r>
              <a:rPr lang="en-US" sz="1200" b="1" kern="1200" dirty="0">
                <a:ln w="0"/>
                <a:solidFill>
                  <a:srgbClr val="9A36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Operations Levy Drops 7 Mills</a:t>
            </a:r>
            <a:endParaRPr lang="en-US" sz="1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Freeform: Shape 2" descr="" title="">
            <a:extLst>
              <a:ext uri="{FF2B5EF4-FFF2-40B4-BE49-F238E27FC236}">
                <a16:creationId xmlns:a16="http://schemas.microsoft.com/office/drawing/2014/main" id="{26AF355B-16E5-F337-7682-777B0FCFB05F}"/>
              </a:ext>
            </a:extLst>
          </p:cNvPr>
          <p:cNvSpPr/>
          <p:nvPr/>
        </p:nvSpPr>
        <p:spPr>
          <a:xfrm>
            <a:off x="5387615" y="2451440"/>
            <a:ext cx="3305146" cy="934800"/>
          </a:xfrm>
          <a:custGeom>
            <a:avLst/>
            <a:gdLst>
              <a:gd name="connsiteX0" fmla="*/ 0 w 1659289"/>
              <a:gd name="connsiteY0" fmla="*/ 0 h 1106192"/>
              <a:gd name="connsiteX1" fmla="*/ 1659289 w 1659289"/>
              <a:gd name="connsiteY1" fmla="*/ 0 h 1106192"/>
              <a:gd name="connsiteX2" fmla="*/ 1659289 w 1659289"/>
              <a:gd name="connsiteY2" fmla="*/ 1106192 h 1106192"/>
              <a:gd name="connsiteX3" fmla="*/ 0 w 1659289"/>
              <a:gd name="connsiteY3" fmla="*/ 1106192 h 1106192"/>
              <a:gd name="connsiteX4" fmla="*/ 0 w 1659289"/>
              <a:gd name="connsiteY4" fmla="*/ 0 h 110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9289" h="1106192">
                <a:moveTo>
                  <a:pt x="0" y="0"/>
                </a:moveTo>
                <a:lnTo>
                  <a:pt x="1659289" y="0"/>
                </a:lnTo>
                <a:lnTo>
                  <a:pt x="1659289" y="1106192"/>
                </a:lnTo>
                <a:lnTo>
                  <a:pt x="0" y="110619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0" lvl="1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1600" b="1" dirty="0"/>
              <a:t>$100,000 </a:t>
            </a:r>
            <a:r>
              <a:rPr lang="en-US" sz="1600" dirty="0"/>
              <a:t>for Legal and Accounting</a:t>
            </a:r>
          </a:p>
        </p:txBody>
      </p:sp>
      <p:sp>
        <p:nvSpPr>
          <p:cNvPr id="5" name="Freeform: Shape 4" descr="" title="">
            <a:extLst>
              <a:ext uri="{FF2B5EF4-FFF2-40B4-BE49-F238E27FC236}">
                <a16:creationId xmlns:a16="http://schemas.microsoft.com/office/drawing/2014/main" id="{94404B7A-FB3C-7F9D-9488-601CED7620BD}"/>
              </a:ext>
            </a:extLst>
          </p:cNvPr>
          <p:cNvSpPr/>
          <p:nvPr/>
        </p:nvSpPr>
        <p:spPr>
          <a:xfrm rot="18650262">
            <a:off x="2401935" y="2798948"/>
            <a:ext cx="640080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17775"/>
                </a:moveTo>
                <a:lnTo>
                  <a:pt x="577761" y="17775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0" name="Freeform: Shape 9" descr="" title="">
            <a:extLst>
              <a:ext uri="{FF2B5EF4-FFF2-40B4-BE49-F238E27FC236}">
                <a16:creationId xmlns:a16="http://schemas.microsoft.com/office/drawing/2014/main" id="{BD5E9390-BA8C-BBCD-B4C9-3F632E7346E9}"/>
              </a:ext>
            </a:extLst>
          </p:cNvPr>
          <p:cNvSpPr/>
          <p:nvPr/>
        </p:nvSpPr>
        <p:spPr>
          <a:xfrm>
            <a:off x="2931256" y="1298723"/>
            <a:ext cx="1280160" cy="1280160"/>
          </a:xfrm>
          <a:custGeom>
            <a:avLst/>
            <a:gdLst>
              <a:gd name="connsiteX0" fmla="*/ 0 w 1106192"/>
              <a:gd name="connsiteY0" fmla="*/ 553096 h 1106192"/>
              <a:gd name="connsiteX1" fmla="*/ 553096 w 1106192"/>
              <a:gd name="connsiteY1" fmla="*/ 0 h 1106192"/>
              <a:gd name="connsiteX2" fmla="*/ 1106192 w 1106192"/>
              <a:gd name="connsiteY2" fmla="*/ 553096 h 1106192"/>
              <a:gd name="connsiteX3" fmla="*/ 553096 w 1106192"/>
              <a:gd name="connsiteY3" fmla="*/ 1106192 h 1106192"/>
              <a:gd name="connsiteX4" fmla="*/ 0 w 1106192"/>
              <a:gd name="connsiteY4" fmla="*/ 553096 h 110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6192" h="1106192">
                <a:moveTo>
                  <a:pt x="0" y="553096"/>
                </a:moveTo>
                <a:cubicBezTo>
                  <a:pt x="0" y="247630"/>
                  <a:pt x="247630" y="0"/>
                  <a:pt x="553096" y="0"/>
                </a:cubicBezTo>
                <a:cubicBezTo>
                  <a:pt x="858562" y="0"/>
                  <a:pt x="1106192" y="247630"/>
                  <a:pt x="1106192" y="553096"/>
                </a:cubicBezTo>
                <a:cubicBezTo>
                  <a:pt x="1106192" y="858562"/>
                  <a:pt x="858562" y="1106192"/>
                  <a:pt x="553096" y="1106192"/>
                </a:cubicBezTo>
                <a:cubicBezTo>
                  <a:pt x="247630" y="1106192"/>
                  <a:pt x="0" y="858562"/>
                  <a:pt x="0" y="553096"/>
                </a:cubicBezTo>
                <a:close/>
              </a:path>
            </a:pathLst>
          </a:custGeom>
          <a:ln>
            <a:solidFill>
              <a:srgbClr val="C0000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7713" tIns="167713" rIns="167713" bIns="167713" numCol="1" spcCol="1270" anchor="ctr" anchorCtr="0">
            <a:noAutofit/>
          </a:bodyPr>
          <a:lstStyle/>
          <a:p>
            <a:pPr algn="ctr" defTabSz="3600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>
                <a:solidFill>
                  <a:schemeClr val="bg1"/>
                </a:solidFill>
              </a:rPr>
              <a:t>Litigation</a:t>
            </a:r>
            <a:endParaRPr lang="en-US" sz="1400" b="1" kern="1200" dirty="0">
              <a:solidFill>
                <a:schemeClr val="bg1"/>
              </a:solidFill>
            </a:endParaRPr>
          </a:p>
        </p:txBody>
      </p:sp>
      <p:sp>
        <p:nvSpPr>
          <p:cNvPr id="17" name="Freeform: Shape 16" descr="" title="">
            <a:extLst>
              <a:ext uri="{FF2B5EF4-FFF2-40B4-BE49-F238E27FC236}">
                <a16:creationId xmlns:a16="http://schemas.microsoft.com/office/drawing/2014/main" id="{30DD2A3B-65CE-A224-B05F-9AAF39F9830A}"/>
              </a:ext>
            </a:extLst>
          </p:cNvPr>
          <p:cNvSpPr/>
          <p:nvPr/>
        </p:nvSpPr>
        <p:spPr>
          <a:xfrm rot="1042435">
            <a:off x="2927249" y="4070373"/>
            <a:ext cx="640080" cy="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17775"/>
                </a:moveTo>
                <a:lnTo>
                  <a:pt x="577761" y="17775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916749"/>
      </p:ext>
    </p:extLst>
  </p:cSld>
  <p:clrMapOvr>
    <a:masterClrMapping/>
  </p:clrMapOvr>
</p:sld>
</file>

<file path=ppt/slides/slide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" title="">
            <a:extLst>
              <a:ext uri="{FF2B5EF4-FFF2-40B4-BE49-F238E27FC236}">
                <a16:creationId xmlns:a16="http://schemas.microsoft.com/office/drawing/2014/main" id="{711296CB-5EC3-22A2-1BD7-6C610E9D1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28" y="396333"/>
            <a:ext cx="7543800" cy="74463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b="1" dirty="0"/>
              <a:t>TAX CUTS BY HOME VALUE</a:t>
            </a:r>
          </a:p>
        </p:txBody>
      </p:sp>
      <p:sp>
        <p:nvSpPr>
          <p:cNvPr id="6" name="Content Placeholder 5" descr="" title="">
            <a:extLst>
              <a:ext uri="{FF2B5EF4-FFF2-40B4-BE49-F238E27FC236}">
                <a16:creationId xmlns:a16="http://schemas.microsoft.com/office/drawing/2014/main" id="{D95C838A-92C7-A0E9-1533-CA8C1820E5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256454"/>
            <a:ext cx="7543801" cy="74463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Estimated mills and savings based on a Residential Assessment Rate of 6.80% and legislative market values exemptions for property tax collection year 2027</a:t>
            </a:r>
          </a:p>
          <a:p>
            <a:endParaRPr lang="en-US" dirty="0"/>
          </a:p>
        </p:txBody>
      </p:sp>
      <p:sp>
        <p:nvSpPr>
          <p:cNvPr id="3" name="TextBox 2" descr="" title="">
            <a:extLst>
              <a:ext uri="{FF2B5EF4-FFF2-40B4-BE49-F238E27FC236}">
                <a16:creationId xmlns:a16="http://schemas.microsoft.com/office/drawing/2014/main" id="{212C7EFE-4E8D-A52F-1DFB-40CEC0A6B899}"/>
              </a:ext>
            </a:extLst>
          </p:cNvPr>
          <p:cNvSpPr txBox="1"/>
          <p:nvPr/>
        </p:nvSpPr>
        <p:spPr>
          <a:xfrm>
            <a:off x="451215" y="1286060"/>
            <a:ext cx="8211092" cy="46015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Calibri" panose="020F0502020204030204" pitchFamily="34" charset="0"/>
            </a:pP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5" name="Table 4" descr="" title="">
            <a:extLst>
              <a:ext uri="{FF2B5EF4-FFF2-40B4-BE49-F238E27FC236}">
                <a16:creationId xmlns:a16="http://schemas.microsoft.com/office/drawing/2014/main" id="{00ACDAC2-708E-9663-9BB8-AD76C6F298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238666"/>
              </p:ext>
            </p:extLst>
          </p:nvPr>
        </p:nvGraphicFramePr>
        <p:xfrm>
          <a:off x="822959" y="2030696"/>
          <a:ext cx="7543801" cy="3789402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962263">
                  <a:extLst>
                    <a:ext uri="{9D8B030D-6E8A-4147-A177-3AD203B41FA5}">
                      <a16:colId xmlns:a16="http://schemas.microsoft.com/office/drawing/2014/main" val="986271396"/>
                    </a:ext>
                  </a:extLst>
                </a:gridCol>
                <a:gridCol w="1737638">
                  <a:extLst>
                    <a:ext uri="{9D8B030D-6E8A-4147-A177-3AD203B41FA5}">
                      <a16:colId xmlns:a16="http://schemas.microsoft.com/office/drawing/2014/main" val="1661363946"/>
                    </a:ext>
                  </a:extLst>
                </a:gridCol>
                <a:gridCol w="214797">
                  <a:extLst>
                    <a:ext uri="{9D8B030D-6E8A-4147-A177-3AD203B41FA5}">
                      <a16:colId xmlns:a16="http://schemas.microsoft.com/office/drawing/2014/main" val="2449690702"/>
                    </a:ext>
                  </a:extLst>
                </a:gridCol>
                <a:gridCol w="1877284">
                  <a:extLst>
                    <a:ext uri="{9D8B030D-6E8A-4147-A177-3AD203B41FA5}">
                      <a16:colId xmlns:a16="http://schemas.microsoft.com/office/drawing/2014/main" val="304792214"/>
                    </a:ext>
                  </a:extLst>
                </a:gridCol>
                <a:gridCol w="1751819">
                  <a:extLst>
                    <a:ext uri="{9D8B030D-6E8A-4147-A177-3AD203B41FA5}">
                      <a16:colId xmlns:a16="http://schemas.microsoft.com/office/drawing/2014/main" val="2529413357"/>
                    </a:ext>
                  </a:extLst>
                </a:gridCol>
              </a:tblGrid>
              <a:tr h="66438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Home Value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882" marR="7882" marT="73164" marB="73164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Taxes Today </a:t>
                      </a:r>
                      <a:b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(~97.8 Mills)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882" marR="7882" marT="73164" marB="73164" anchor="ctr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882" marR="7882" marT="73164" marB="73164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Tax Cut Proposal</a:t>
                      </a:r>
                    </a:p>
                    <a:p>
                      <a:pPr algn="ctr" rtl="0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(~55.7 Mills)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882" marR="7882" marT="73164" marB="73164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Annual </a:t>
                      </a:r>
                    </a:p>
                    <a:p>
                      <a:pPr algn="ctr" rtl="0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Savings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882" marR="7882" marT="73164" marB="73164" anchor="ctr"/>
                </a:tc>
                <a:extLst>
                  <a:ext uri="{0D108BD9-81ED-4DB2-BD59-A6C34878D82A}">
                    <a16:rowId xmlns:a16="http://schemas.microsoft.com/office/drawing/2014/main" val="2984915894"/>
                  </a:ext>
                </a:extLst>
              </a:tr>
              <a:tr h="39616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$400,000 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1825" marR="11825" marT="73164" marB="73164" anchor="ctr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$2,394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1825" marR="11825" marT="73164" marB="73164" anchor="ctr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$1,393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7635"/>
                          </a:solidFill>
                          <a:effectLst/>
                          <a:latin typeface="+mn-lt"/>
                        </a:rPr>
                        <a:t>$1,000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32191401"/>
                  </a:ext>
                </a:extLst>
              </a:tr>
              <a:tr h="36436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$500,000 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1825" marR="11825" marT="73164" marB="73164" anchor="ctr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$2,992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1825" marR="11825" marT="73164" marB="73164" anchor="ctr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$1,742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7635"/>
                          </a:solidFill>
                          <a:effectLst/>
                          <a:latin typeface="+mn-lt"/>
                        </a:rPr>
                        <a:t>$1,250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827408662"/>
                  </a:ext>
                </a:extLst>
              </a:tr>
              <a:tr h="84344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$564,090 </a:t>
                      </a:r>
                    </a:p>
                    <a:p>
                      <a:pPr algn="ctr" rtl="0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(Average Home Price)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1825" marR="11825" marT="73164" marB="73164" anchor="ctr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$3,375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1825" marR="11825" marT="73164" marB="73164" anchor="ctr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$1,965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7635"/>
                          </a:solidFill>
                          <a:effectLst/>
                          <a:latin typeface="+mn-lt"/>
                        </a:rPr>
                        <a:t>$1,411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80768332"/>
                  </a:ext>
                </a:extLst>
              </a:tr>
              <a:tr h="36436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$600,000 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1825" marR="11825" marT="73164" marB="73164" anchor="ctr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$3,590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1825" marR="11825" marT="73164" marB="73164" anchor="ctr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$2,090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7635"/>
                          </a:solidFill>
                          <a:effectLst/>
                          <a:latin typeface="+mn-lt"/>
                        </a:rPr>
                        <a:t>$1,500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972386061"/>
                  </a:ext>
                </a:extLst>
              </a:tr>
              <a:tr h="39616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$700,000 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1825" marR="11825" marT="73164" marB="73164" anchor="ctr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$4,189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1825" marR="11825" marT="73164" marB="73164" anchor="ctr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$2,438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7635"/>
                          </a:solidFill>
                          <a:effectLst/>
                          <a:latin typeface="+mn-lt"/>
                        </a:rPr>
                        <a:t>$1,745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986029541"/>
                  </a:ext>
                </a:extLst>
              </a:tr>
              <a:tr h="36436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$800,000 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1825" marR="11825" marT="73164" marB="73164" anchor="ctr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$4,854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1825" marR="11825" marT="73164" marB="73164" anchor="ctr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$2,787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7635"/>
                          </a:solidFill>
                          <a:effectLst/>
                          <a:latin typeface="+mn-lt"/>
                        </a:rPr>
                        <a:t>$2,067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89033151"/>
                  </a:ext>
                </a:extLst>
              </a:tr>
              <a:tr h="396163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$900,000 </a:t>
                      </a:r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1825" marR="11825" marT="73164" marB="73164" anchor="ctr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$5,518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b="1" i="0" u="none" strike="noStrike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1825" marR="11825" marT="73164" marB="73164" anchor="ctr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$3,135 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7635"/>
                          </a:solidFill>
                          <a:effectLst/>
                          <a:latin typeface="+mn-lt"/>
                        </a:rPr>
                        <a:t>$2,383 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17688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13993"/>
      </p:ext>
    </p:extLst>
  </p:cSld>
  <p:clrMapOvr>
    <a:masterClrMapping/>
  </p:clrMapOvr>
</p:sld>
</file>

<file path=ppt/slides/slide10.xml><?xml version="1.0" encoding="utf-8"?>
<p:sld xmlns:a16="http://schemas.microsoft.com/office/drawing/2014/main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" title="">
            <a:extLst>
              <a:ext uri="{FF2B5EF4-FFF2-40B4-BE49-F238E27FC236}">
                <a16:creationId xmlns:a16="http://schemas.microsoft.com/office/drawing/2014/main" id="{711296CB-5EC3-22A2-1BD7-6C610E9D1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238" y="356943"/>
            <a:ext cx="7543800" cy="73601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3600" b="1" cap="all" spc="200" dirty="0">
                <a:ea typeface="+mn-ea"/>
                <a:cs typeface="+mn-cs"/>
              </a:rPr>
              <a:t>Status quo = No tax cuts</a:t>
            </a:r>
          </a:p>
        </p:txBody>
      </p:sp>
      <p:graphicFrame>
        <p:nvGraphicFramePr>
          <p:cNvPr id="2" name="Diagram 1" descr="" title="">
            <a:extLst>
              <a:ext uri="{FF2B5EF4-FFF2-40B4-BE49-F238E27FC236}">
                <a16:creationId xmlns:a16="http://schemas.microsoft.com/office/drawing/2014/main" id="{520CC7A4-1835-A0B1-6A01-4015BF4DD5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9373716"/>
              </p:ext>
            </p:extLst>
          </p:nvPr>
        </p:nvGraphicFramePr>
        <p:xfrm>
          <a:off x="-173141" y="1328975"/>
          <a:ext cx="5823516" cy="3130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Diagram 2" descr="" title="">
            <a:extLst>
              <a:ext uri="{FF2B5EF4-FFF2-40B4-BE49-F238E27FC236}">
                <a16:creationId xmlns:a16="http://schemas.microsoft.com/office/drawing/2014/main" id="{1A366B65-070A-ED31-CA7C-63A19CA0D7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1134894"/>
              </p:ext>
            </p:extLst>
          </p:nvPr>
        </p:nvGraphicFramePr>
        <p:xfrm>
          <a:off x="3944366" y="2867644"/>
          <a:ext cx="5448525" cy="3183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" name="TextBox 4" descr="" title="">
            <a:extLst>
              <a:ext uri="{FF2B5EF4-FFF2-40B4-BE49-F238E27FC236}">
                <a16:creationId xmlns:a16="http://schemas.microsoft.com/office/drawing/2014/main" id="{7A15C58C-8984-4659-867A-7A7B75BE17CC}"/>
              </a:ext>
            </a:extLst>
          </p:cNvPr>
          <p:cNvSpPr txBox="1"/>
          <p:nvPr/>
        </p:nvSpPr>
        <p:spPr>
          <a:xfrm>
            <a:off x="0" y="6421017"/>
            <a:ext cx="8117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*As required by the Service Plans for North Range Metropolitan District Nos. 1-3</a:t>
            </a:r>
          </a:p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862319268"/>
      </p:ext>
    </p:extLst>
  </p:cSld>
  <p:clrMapOvr>
    <a:masterClrMapping/>
  </p:clrMapOvr>
</p:sld>
</file>

<file path=ppt/slides/slide11.xml><?xml version="1.0" encoding="utf-8"?>
<p:sld xmlns:a16="http://schemas.microsoft.com/office/drawing/2014/main" xmlns:adec="http://schemas.microsoft.com/office/drawing/2017/decorative" xmlns:p16="http://schemas.microsoft.com/office/powerpoint/2015/main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 descr="" title="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39736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 descr="" title="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4" name="Title 3" descr="" title="">
            <a:extLst>
              <a:ext uri="{FF2B5EF4-FFF2-40B4-BE49-F238E27FC236}">
                <a16:creationId xmlns:a16="http://schemas.microsoft.com/office/drawing/2014/main" id="{711296CB-5EC3-22A2-1BD7-6C610E9D1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7" y="516835"/>
            <a:ext cx="2313633" cy="5772840"/>
          </a:xfrm>
        </p:spPr>
        <p:txBody>
          <a:bodyPr anchor="ctr">
            <a:normAutofit/>
          </a:bodyPr>
          <a:lstStyle/>
          <a:p>
            <a:pPr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2800" b="1" cap="all" spc="200" dirty="0">
                <a:solidFill>
                  <a:srgbClr val="FFFFFF"/>
                </a:solidFill>
                <a:ea typeface="+mn-ea"/>
                <a:cs typeface="+mn-cs"/>
              </a:rPr>
              <a:t>Potential additional tax cuts?</a:t>
            </a:r>
          </a:p>
        </p:txBody>
      </p:sp>
      <p:sp>
        <p:nvSpPr>
          <p:cNvPr id="7" name="Rectangle 6" descr="" title="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graphicFrame>
        <p:nvGraphicFramePr>
          <p:cNvPr id="5" name="Diagram 4" descr="" title="">
            <a:extLst>
              <a:ext uri="{FF2B5EF4-FFF2-40B4-BE49-F238E27FC236}">
                <a16:creationId xmlns:a16="http://schemas.microsoft.com/office/drawing/2014/main" id="{41701DE4-60C1-1CDC-6000-A2D76C99A2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3470761"/>
              </p:ext>
            </p:extLst>
          </p:nvPr>
        </p:nvGraphicFramePr>
        <p:xfrm>
          <a:off x="3556397" y="639763"/>
          <a:ext cx="5098256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1" name="Group 20" descr="" title="">
            <a:extLst>
              <a:ext uri="{FF2B5EF4-FFF2-40B4-BE49-F238E27FC236}">
                <a16:creationId xmlns:a16="http://schemas.microsoft.com/office/drawing/2014/main" id="{4C14236D-BCED-99BE-8840-DE776AEBA301}"/>
              </a:ext>
            </a:extLst>
          </p:cNvPr>
          <p:cNvGrpSpPr/>
          <p:nvPr/>
        </p:nvGrpSpPr>
        <p:grpSpPr>
          <a:xfrm>
            <a:off x="5103282" y="1840992"/>
            <a:ext cx="2286000" cy="274320"/>
            <a:chOff x="5328834" y="1847088"/>
            <a:chExt cx="1710516" cy="268224"/>
          </a:xfrm>
        </p:grpSpPr>
        <p:sp>
          <p:nvSpPr>
            <p:cNvPr id="8" name="Arrow: Down 7" descr="" title="">
              <a:extLst>
                <a:ext uri="{FF2B5EF4-FFF2-40B4-BE49-F238E27FC236}">
                  <a16:creationId xmlns:a16="http://schemas.microsoft.com/office/drawing/2014/main" id="{1A5440B5-6113-AB7C-192F-B864C007EC4C}"/>
                </a:ext>
              </a:extLst>
            </p:cNvPr>
            <p:cNvSpPr/>
            <p:nvPr/>
          </p:nvSpPr>
          <p:spPr>
            <a:xfrm>
              <a:off x="5328834" y="1847088"/>
              <a:ext cx="45719" cy="268224"/>
            </a:xfrm>
            <a:prstGeom prst="downArrow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3" name="Arrow: Down 12" descr="" title="">
              <a:extLst>
                <a:ext uri="{FF2B5EF4-FFF2-40B4-BE49-F238E27FC236}">
                  <a16:creationId xmlns:a16="http://schemas.microsoft.com/office/drawing/2014/main" id="{2B0309BA-9377-8341-AB24-583844A29B07}"/>
                </a:ext>
              </a:extLst>
            </p:cNvPr>
            <p:cNvSpPr/>
            <p:nvPr/>
          </p:nvSpPr>
          <p:spPr>
            <a:xfrm>
              <a:off x="6162545" y="1847088"/>
              <a:ext cx="45719" cy="268224"/>
            </a:xfrm>
            <a:prstGeom prst="downArrow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5" name="Arrow: Down 14" descr="" title="">
              <a:extLst>
                <a:ext uri="{FF2B5EF4-FFF2-40B4-BE49-F238E27FC236}">
                  <a16:creationId xmlns:a16="http://schemas.microsoft.com/office/drawing/2014/main" id="{63C43E50-78C9-AEFD-9ACE-0968BC1CC0B3}"/>
                </a:ext>
              </a:extLst>
            </p:cNvPr>
            <p:cNvSpPr/>
            <p:nvPr/>
          </p:nvSpPr>
          <p:spPr>
            <a:xfrm>
              <a:off x="6993631" y="1847088"/>
              <a:ext cx="45719" cy="268224"/>
            </a:xfrm>
            <a:prstGeom prst="downArrow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grpSp>
        <p:nvGrpSpPr>
          <p:cNvPr id="22" name="Group 21" descr="" title="">
            <a:extLst>
              <a:ext uri="{FF2B5EF4-FFF2-40B4-BE49-F238E27FC236}">
                <a16:creationId xmlns:a16="http://schemas.microsoft.com/office/drawing/2014/main" id="{475A3844-9D81-D002-1720-0E4308714894}"/>
              </a:ext>
            </a:extLst>
          </p:cNvPr>
          <p:cNvGrpSpPr/>
          <p:nvPr/>
        </p:nvGrpSpPr>
        <p:grpSpPr>
          <a:xfrm>
            <a:off x="5126142" y="3324511"/>
            <a:ext cx="2286000" cy="274320"/>
            <a:chOff x="5328834" y="1847088"/>
            <a:chExt cx="1710516" cy="268224"/>
          </a:xfrm>
        </p:grpSpPr>
        <p:sp>
          <p:nvSpPr>
            <p:cNvPr id="23" name="Arrow: Down 22" descr="" title="">
              <a:extLst>
                <a:ext uri="{FF2B5EF4-FFF2-40B4-BE49-F238E27FC236}">
                  <a16:creationId xmlns:a16="http://schemas.microsoft.com/office/drawing/2014/main" id="{28313BAD-DB62-3428-6D73-0E7F121FE0E3}"/>
                </a:ext>
              </a:extLst>
            </p:cNvPr>
            <p:cNvSpPr/>
            <p:nvPr/>
          </p:nvSpPr>
          <p:spPr>
            <a:xfrm>
              <a:off x="5328834" y="1847088"/>
              <a:ext cx="45719" cy="268224"/>
            </a:xfrm>
            <a:prstGeom prst="downArrow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4" name="Arrow: Down 23" descr="" title="">
              <a:extLst>
                <a:ext uri="{FF2B5EF4-FFF2-40B4-BE49-F238E27FC236}">
                  <a16:creationId xmlns:a16="http://schemas.microsoft.com/office/drawing/2014/main" id="{4FF2F793-D259-F416-5EF1-A61CC15DAD11}"/>
                </a:ext>
              </a:extLst>
            </p:cNvPr>
            <p:cNvSpPr/>
            <p:nvPr/>
          </p:nvSpPr>
          <p:spPr>
            <a:xfrm>
              <a:off x="6162545" y="1847088"/>
              <a:ext cx="45719" cy="268224"/>
            </a:xfrm>
            <a:prstGeom prst="downArrow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6" name="Arrow: Down 25" descr="" title="">
              <a:extLst>
                <a:ext uri="{FF2B5EF4-FFF2-40B4-BE49-F238E27FC236}">
                  <a16:creationId xmlns:a16="http://schemas.microsoft.com/office/drawing/2014/main" id="{31746EFC-2A5A-B589-9D7F-6AE5BF87D3E4}"/>
                </a:ext>
              </a:extLst>
            </p:cNvPr>
            <p:cNvSpPr/>
            <p:nvPr/>
          </p:nvSpPr>
          <p:spPr>
            <a:xfrm>
              <a:off x="6993631" y="1847088"/>
              <a:ext cx="45719" cy="268224"/>
            </a:xfrm>
            <a:prstGeom prst="downArrow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grpSp>
        <p:nvGrpSpPr>
          <p:cNvPr id="28" name="Group 27" descr="" title="">
            <a:extLst>
              <a:ext uri="{FF2B5EF4-FFF2-40B4-BE49-F238E27FC236}">
                <a16:creationId xmlns:a16="http://schemas.microsoft.com/office/drawing/2014/main" id="{079D6084-BFF0-E822-F49D-8BDDC6DF7BD8}"/>
              </a:ext>
            </a:extLst>
          </p:cNvPr>
          <p:cNvGrpSpPr/>
          <p:nvPr/>
        </p:nvGrpSpPr>
        <p:grpSpPr>
          <a:xfrm>
            <a:off x="5149001" y="4804045"/>
            <a:ext cx="2286000" cy="274320"/>
            <a:chOff x="5328834" y="1847088"/>
            <a:chExt cx="1710516" cy="268224"/>
          </a:xfrm>
        </p:grpSpPr>
        <p:sp>
          <p:nvSpPr>
            <p:cNvPr id="30" name="Arrow: Down 29" descr="" title="">
              <a:extLst>
                <a:ext uri="{FF2B5EF4-FFF2-40B4-BE49-F238E27FC236}">
                  <a16:creationId xmlns:a16="http://schemas.microsoft.com/office/drawing/2014/main" id="{44C2D916-3ADC-E9CB-834C-ED7E4EC03B83}"/>
                </a:ext>
              </a:extLst>
            </p:cNvPr>
            <p:cNvSpPr/>
            <p:nvPr/>
          </p:nvSpPr>
          <p:spPr>
            <a:xfrm>
              <a:off x="5328834" y="1847088"/>
              <a:ext cx="45719" cy="268224"/>
            </a:xfrm>
            <a:prstGeom prst="downArrow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1" name="Arrow: Down 30" descr="" title="">
              <a:extLst>
                <a:ext uri="{FF2B5EF4-FFF2-40B4-BE49-F238E27FC236}">
                  <a16:creationId xmlns:a16="http://schemas.microsoft.com/office/drawing/2014/main" id="{4E811770-B684-4C7B-C39F-F5493AC08330}"/>
                </a:ext>
              </a:extLst>
            </p:cNvPr>
            <p:cNvSpPr/>
            <p:nvPr/>
          </p:nvSpPr>
          <p:spPr>
            <a:xfrm>
              <a:off x="6162545" y="1847088"/>
              <a:ext cx="45719" cy="268224"/>
            </a:xfrm>
            <a:prstGeom prst="downArrow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2" name="Arrow: Down 31" descr="" title="">
              <a:extLst>
                <a:ext uri="{FF2B5EF4-FFF2-40B4-BE49-F238E27FC236}">
                  <a16:creationId xmlns:a16="http://schemas.microsoft.com/office/drawing/2014/main" id="{A82474E4-8863-1C38-B6C1-ECB4B76392B1}"/>
                </a:ext>
              </a:extLst>
            </p:cNvPr>
            <p:cNvSpPr/>
            <p:nvPr/>
          </p:nvSpPr>
          <p:spPr>
            <a:xfrm>
              <a:off x="6993631" y="1847088"/>
              <a:ext cx="45719" cy="268224"/>
            </a:xfrm>
            <a:prstGeom prst="downArrow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grpSp>
        <p:nvGrpSpPr>
          <p:cNvPr id="33" name="Group 32" descr="" title="">
            <a:extLst>
              <a:ext uri="{FF2B5EF4-FFF2-40B4-BE49-F238E27FC236}">
                <a16:creationId xmlns:a16="http://schemas.microsoft.com/office/drawing/2014/main" id="{D35F32FD-FC3E-279F-160D-76A70A384AE4}"/>
              </a:ext>
            </a:extLst>
          </p:cNvPr>
          <p:cNvGrpSpPr/>
          <p:nvPr/>
        </p:nvGrpSpPr>
        <p:grpSpPr>
          <a:xfrm>
            <a:off x="4825872" y="1840992"/>
            <a:ext cx="2286000" cy="274320"/>
            <a:chOff x="5328834" y="1847088"/>
            <a:chExt cx="1710516" cy="268224"/>
          </a:xfrm>
        </p:grpSpPr>
        <p:sp>
          <p:nvSpPr>
            <p:cNvPr id="35" name="Arrow: Down 34" descr="" title="">
              <a:extLst>
                <a:ext uri="{FF2B5EF4-FFF2-40B4-BE49-F238E27FC236}">
                  <a16:creationId xmlns:a16="http://schemas.microsoft.com/office/drawing/2014/main" id="{0CAF0BD0-E81C-C889-E168-00A23A39A0F9}"/>
                </a:ext>
              </a:extLst>
            </p:cNvPr>
            <p:cNvSpPr/>
            <p:nvPr/>
          </p:nvSpPr>
          <p:spPr>
            <a:xfrm>
              <a:off x="5328834" y="1847088"/>
              <a:ext cx="45719" cy="268224"/>
            </a:xfrm>
            <a:prstGeom prst="downArrow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7" name="Arrow: Down 36" descr="" title="">
              <a:extLst>
                <a:ext uri="{FF2B5EF4-FFF2-40B4-BE49-F238E27FC236}">
                  <a16:creationId xmlns:a16="http://schemas.microsoft.com/office/drawing/2014/main" id="{D39DA50C-2D7D-88D1-9FDA-2973A030319D}"/>
                </a:ext>
              </a:extLst>
            </p:cNvPr>
            <p:cNvSpPr/>
            <p:nvPr/>
          </p:nvSpPr>
          <p:spPr>
            <a:xfrm>
              <a:off x="6162545" y="1847088"/>
              <a:ext cx="45719" cy="268224"/>
            </a:xfrm>
            <a:prstGeom prst="downArrow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39" name="Arrow: Down 38" descr="" title="">
              <a:extLst>
                <a:ext uri="{FF2B5EF4-FFF2-40B4-BE49-F238E27FC236}">
                  <a16:creationId xmlns:a16="http://schemas.microsoft.com/office/drawing/2014/main" id="{4DBCA5CC-74E9-16CB-FF17-B16271D634DF}"/>
                </a:ext>
              </a:extLst>
            </p:cNvPr>
            <p:cNvSpPr/>
            <p:nvPr/>
          </p:nvSpPr>
          <p:spPr>
            <a:xfrm>
              <a:off x="6993631" y="1847088"/>
              <a:ext cx="45719" cy="268224"/>
            </a:xfrm>
            <a:prstGeom prst="downArrow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grpSp>
        <p:nvGrpSpPr>
          <p:cNvPr id="41" name="Group 40" descr="" title="">
            <a:extLst>
              <a:ext uri="{FF2B5EF4-FFF2-40B4-BE49-F238E27FC236}">
                <a16:creationId xmlns:a16="http://schemas.microsoft.com/office/drawing/2014/main" id="{6EF6F6EE-8F0E-D732-9A71-A4F487E259AF}"/>
              </a:ext>
            </a:extLst>
          </p:cNvPr>
          <p:cNvGrpSpPr/>
          <p:nvPr/>
        </p:nvGrpSpPr>
        <p:grpSpPr>
          <a:xfrm>
            <a:off x="4848732" y="3324511"/>
            <a:ext cx="2286000" cy="274320"/>
            <a:chOff x="5328834" y="1847088"/>
            <a:chExt cx="1710516" cy="268224"/>
          </a:xfrm>
        </p:grpSpPr>
        <p:sp>
          <p:nvSpPr>
            <p:cNvPr id="43" name="Arrow: Down 42" descr="" title="">
              <a:extLst>
                <a:ext uri="{FF2B5EF4-FFF2-40B4-BE49-F238E27FC236}">
                  <a16:creationId xmlns:a16="http://schemas.microsoft.com/office/drawing/2014/main" id="{A854473F-8E29-C960-9AD5-354016E055EF}"/>
                </a:ext>
              </a:extLst>
            </p:cNvPr>
            <p:cNvSpPr/>
            <p:nvPr/>
          </p:nvSpPr>
          <p:spPr>
            <a:xfrm>
              <a:off x="5328834" y="1847088"/>
              <a:ext cx="45719" cy="268224"/>
            </a:xfrm>
            <a:prstGeom prst="downArrow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44" name="Arrow: Down 43" descr="" title="">
              <a:extLst>
                <a:ext uri="{FF2B5EF4-FFF2-40B4-BE49-F238E27FC236}">
                  <a16:creationId xmlns:a16="http://schemas.microsoft.com/office/drawing/2014/main" id="{8D073270-4BD9-D7D8-610B-7DDD82F13F8C}"/>
                </a:ext>
              </a:extLst>
            </p:cNvPr>
            <p:cNvSpPr/>
            <p:nvPr/>
          </p:nvSpPr>
          <p:spPr>
            <a:xfrm>
              <a:off x="6162545" y="1847088"/>
              <a:ext cx="45719" cy="268224"/>
            </a:xfrm>
            <a:prstGeom prst="downArrow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45" name="Arrow: Down 44" descr="" title="">
              <a:extLst>
                <a:ext uri="{FF2B5EF4-FFF2-40B4-BE49-F238E27FC236}">
                  <a16:creationId xmlns:a16="http://schemas.microsoft.com/office/drawing/2014/main" id="{5F4D8216-E647-1F85-3973-F2A0FC27C332}"/>
                </a:ext>
              </a:extLst>
            </p:cNvPr>
            <p:cNvSpPr/>
            <p:nvPr/>
          </p:nvSpPr>
          <p:spPr>
            <a:xfrm>
              <a:off x="6993631" y="1847088"/>
              <a:ext cx="45719" cy="268224"/>
            </a:xfrm>
            <a:prstGeom prst="downArrow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  <p:grpSp>
        <p:nvGrpSpPr>
          <p:cNvPr id="46" name="Group 45" descr="" title="">
            <a:extLst>
              <a:ext uri="{FF2B5EF4-FFF2-40B4-BE49-F238E27FC236}">
                <a16:creationId xmlns:a16="http://schemas.microsoft.com/office/drawing/2014/main" id="{59D986F1-ACD5-8D00-A675-D0821CAD23C5}"/>
              </a:ext>
            </a:extLst>
          </p:cNvPr>
          <p:cNvGrpSpPr/>
          <p:nvPr/>
        </p:nvGrpSpPr>
        <p:grpSpPr>
          <a:xfrm>
            <a:off x="4871591" y="4804045"/>
            <a:ext cx="2286000" cy="274320"/>
            <a:chOff x="5328834" y="1847088"/>
            <a:chExt cx="1710516" cy="268224"/>
          </a:xfrm>
        </p:grpSpPr>
        <p:sp>
          <p:nvSpPr>
            <p:cNvPr id="48" name="Arrow: Down 47" descr="" title="">
              <a:extLst>
                <a:ext uri="{FF2B5EF4-FFF2-40B4-BE49-F238E27FC236}">
                  <a16:creationId xmlns:a16="http://schemas.microsoft.com/office/drawing/2014/main" id="{01C753E6-15F9-3376-EB6D-CFEBFDCAAAEF}"/>
                </a:ext>
              </a:extLst>
            </p:cNvPr>
            <p:cNvSpPr/>
            <p:nvPr/>
          </p:nvSpPr>
          <p:spPr>
            <a:xfrm>
              <a:off x="5328834" y="1847088"/>
              <a:ext cx="45719" cy="268224"/>
            </a:xfrm>
            <a:prstGeom prst="downArrow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0" name="Arrow: Down 49" descr="" title="">
              <a:extLst>
                <a:ext uri="{FF2B5EF4-FFF2-40B4-BE49-F238E27FC236}">
                  <a16:creationId xmlns:a16="http://schemas.microsoft.com/office/drawing/2014/main" id="{1D2C189B-E38B-46FE-2DEB-304B34B626A6}"/>
                </a:ext>
              </a:extLst>
            </p:cNvPr>
            <p:cNvSpPr/>
            <p:nvPr/>
          </p:nvSpPr>
          <p:spPr>
            <a:xfrm>
              <a:off x="6162545" y="1847088"/>
              <a:ext cx="45719" cy="268224"/>
            </a:xfrm>
            <a:prstGeom prst="downArrow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2" name="Arrow: Down 51" descr="" title="">
              <a:extLst>
                <a:ext uri="{FF2B5EF4-FFF2-40B4-BE49-F238E27FC236}">
                  <a16:creationId xmlns:a16="http://schemas.microsoft.com/office/drawing/2014/main" id="{27069B5E-20D4-F282-9BCB-9A43A8D600AA}"/>
                </a:ext>
              </a:extLst>
            </p:cNvPr>
            <p:cNvSpPr/>
            <p:nvPr/>
          </p:nvSpPr>
          <p:spPr>
            <a:xfrm>
              <a:off x="6993631" y="1847088"/>
              <a:ext cx="45719" cy="268224"/>
            </a:xfrm>
            <a:prstGeom prst="downArrow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5188231"/>
      </p:ext>
    </p:extLst>
  </p:cSld>
  <p:clrMapOvr>
    <a:masterClrMapping/>
  </p:clrMapOvr>
</p:sld>
</file>

<file path=ppt/slides/slide12.xml><?xml version="1.0" encoding="utf-8"?>
<p:sld xmlns:a16="http://schemas.microsoft.com/office/drawing/2014/main" xmlns:adec="http://schemas.microsoft.com/office/drawing/2017/decorative" xmlns:p16="http://schemas.microsoft.com/office/powerpoint/2015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94C"/>
        </a:solidFill>
        <a:effectLst/>
      </p:bgPr>
    </p:bg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 descr="" title="">
            <a:extLst>
              <a:ext uri="{FF2B5EF4-FFF2-40B4-BE49-F238E27FC236}">
                <a16:creationId xmlns:a16="http://schemas.microsoft.com/office/drawing/2014/main" id="{C8DD82D3-D002-45B0-B16A-82B3DA4EFD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81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464A75F1-8496-B343-82BE-2755D42B7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785" y="643466"/>
            <a:ext cx="2078455" cy="5225627"/>
          </a:xfrm>
        </p:spPr>
        <p:txBody>
          <a:bodyPr anchor="ctr">
            <a:normAutofit/>
          </a:bodyPr>
          <a:lstStyle/>
          <a:p>
            <a:pPr marL="0" indent="0"/>
            <a:r>
              <a:rPr lang="en-US" sz="2000" dirty="0"/>
              <a:t>REUNION METROPOLITAN DISTRICT 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TOWN HALL</a:t>
            </a:r>
            <a:br>
              <a:rPr lang="en-US" sz="2000" dirty="0"/>
            </a:br>
            <a:r>
              <a:rPr lang="en-US" sz="2000" dirty="0"/>
              <a:t>OCTOBER 7, 2026 </a:t>
            </a:r>
            <a:br>
              <a:rPr lang="en-US" sz="2000" dirty="0"/>
            </a:br>
            <a:endParaRPr lang="en-US" sz="2000" dirty="0"/>
          </a:p>
        </p:txBody>
      </p:sp>
      <p:cxnSp>
        <p:nvCxnSpPr>
          <p:cNvPr id="19" name="Straight Connector 18" descr="" title="">
            <a:extLst>
              <a:ext uri="{FF2B5EF4-FFF2-40B4-BE49-F238E27FC236}">
                <a16:creationId xmlns:a16="http://schemas.microsoft.com/office/drawing/2014/main" id="{9F09C252-16FE-4557-AD6D-BB5CA7734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031539" y="1570271"/>
            <a:ext cx="0" cy="3200400"/>
          </a:xfrm>
          <a:prstGeom prst="line">
            <a:avLst/>
          </a:prstGeom>
          <a:ln w="31750">
            <a:solidFill>
              <a:schemeClr val="accent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 descr="" title="">
            <a:extLst>
              <a:ext uri="{FF2B5EF4-FFF2-40B4-BE49-F238E27FC236}">
                <a16:creationId xmlns:a16="http://schemas.microsoft.com/office/drawing/2014/main" id="{E3029F7F-D075-2956-D447-9F5C3D29B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3264" y="643466"/>
            <a:ext cx="5171980" cy="522562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ADDITIONAL </a:t>
            </a:r>
          </a:p>
          <a:p>
            <a:pPr marL="0" indent="0" algn="ctr">
              <a:buNone/>
            </a:pPr>
            <a:r>
              <a:rPr lang="en-US" sz="3600" dirty="0"/>
              <a:t>INFORMATION</a:t>
            </a:r>
          </a:p>
        </p:txBody>
      </p:sp>
      <p:sp>
        <p:nvSpPr>
          <p:cNvPr id="21" name="Rectangle 20" descr="" title="">
            <a:extLst>
              <a:ext uri="{FF2B5EF4-FFF2-40B4-BE49-F238E27FC236}">
                <a16:creationId xmlns:a16="http://schemas.microsoft.com/office/drawing/2014/main" id="{4C15B19B-E7BB-4060-B12F-3CDA8EF16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81" y="6336792"/>
            <a:ext cx="9141619" cy="52120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93869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240D45E4-4B10-D7A5-4FAF-1E3D2AB68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811" y="310051"/>
            <a:ext cx="8327368" cy="702301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594C"/>
                </a:solidFill>
              </a:rPr>
              <a:t>OCTOBER 2026 – REFINANCING UPDATES</a:t>
            </a:r>
          </a:p>
        </p:txBody>
      </p:sp>
      <p:sp>
        <p:nvSpPr>
          <p:cNvPr id="17" name="TextBox 16" descr="" title="">
            <a:extLst>
              <a:ext uri="{FF2B5EF4-FFF2-40B4-BE49-F238E27FC236}">
                <a16:creationId xmlns:a16="http://schemas.microsoft.com/office/drawing/2014/main" id="{5D39720D-AA98-8E33-5DCA-0195DF442D56}"/>
              </a:ext>
            </a:extLst>
          </p:cNvPr>
          <p:cNvSpPr txBox="1"/>
          <p:nvPr/>
        </p:nvSpPr>
        <p:spPr>
          <a:xfrm>
            <a:off x="153468" y="6412149"/>
            <a:ext cx="868753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Estimated true interest cost as of June 22, 2026; rates remain subject to change until time of borrowing.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Estimated true interest cost as of October 2, 2026; rates remain subject to change until time of borrowing.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2" name="Table 21" descr="" title="">
            <a:extLst>
              <a:ext uri="{FF2B5EF4-FFF2-40B4-BE49-F238E27FC236}">
                <a16:creationId xmlns:a16="http://schemas.microsoft.com/office/drawing/2014/main" id="{A6BB3B89-0806-D228-30B5-2A13B04126E6}"/>
              </a:ext>
            </a:extLst>
          </p:cNvPr>
          <p:cNvGraphicFramePr>
            <a:graphicFrameLocks noGrp="1"/>
          </p:cNvGraphicFramePr>
          <p:nvPr/>
        </p:nvGraphicFramePr>
        <p:xfrm>
          <a:off x="333553" y="1387972"/>
          <a:ext cx="8327368" cy="3912503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107886">
                  <a:extLst>
                    <a:ext uri="{9D8B030D-6E8A-4147-A177-3AD203B41FA5}">
                      <a16:colId xmlns:a16="http://schemas.microsoft.com/office/drawing/2014/main" val="1944789382"/>
                    </a:ext>
                  </a:extLst>
                </a:gridCol>
                <a:gridCol w="3109741">
                  <a:extLst>
                    <a:ext uri="{9D8B030D-6E8A-4147-A177-3AD203B41FA5}">
                      <a16:colId xmlns:a16="http://schemas.microsoft.com/office/drawing/2014/main" val="658913581"/>
                    </a:ext>
                  </a:extLst>
                </a:gridCol>
                <a:gridCol w="3109741">
                  <a:extLst>
                    <a:ext uri="{9D8B030D-6E8A-4147-A177-3AD203B41FA5}">
                      <a16:colId xmlns:a16="http://schemas.microsoft.com/office/drawing/2014/main" val="2322286571"/>
                    </a:ext>
                  </a:extLst>
                </a:gridCol>
              </a:tblGrid>
              <a:tr h="469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June 2026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October 2026 Updates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49418541"/>
                  </a:ext>
                </a:extLst>
              </a:tr>
              <a:tr h="8607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Bond Closing Date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 dirty="0">
                          <a:effectLst/>
                        </a:rPr>
                        <a:t>December 2026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 dirty="0">
                          <a:effectLst/>
                        </a:rPr>
                        <a:t>June 2027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00368946"/>
                  </a:ext>
                </a:extLst>
              </a:tr>
              <a:tr h="8607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Estimated Rate (TIC)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4.99%</a:t>
                      </a:r>
                      <a:r>
                        <a:rPr lang="en-US" sz="2000" b="1" u="none" strike="noStrike" baseline="30000" dirty="0">
                          <a:effectLst/>
                        </a:rPr>
                        <a:t>1</a:t>
                      </a:r>
                      <a:endParaRPr lang="en-US" sz="20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5.75%</a:t>
                      </a:r>
                      <a:r>
                        <a:rPr lang="en-US" sz="2000" b="1" u="none" strike="noStrike" baseline="30000" dirty="0">
                          <a:effectLst/>
                        </a:rPr>
                        <a:t>2</a:t>
                      </a:r>
                      <a:endParaRPr lang="en-US" sz="20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67515832"/>
                  </a:ext>
                </a:extLst>
              </a:tr>
              <a:tr h="8607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Debt Levy </a:t>
                      </a:r>
                    </a:p>
                    <a:p>
                      <a:pPr algn="l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(All Districts)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~36.6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~39.9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62022076"/>
                  </a:ext>
                </a:extLst>
              </a:tr>
              <a:tr h="8607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First Year of Tax Savings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 dirty="0">
                          <a:effectLst/>
                        </a:rPr>
                        <a:t>2027</a:t>
                      </a:r>
                    </a:p>
                    <a:p>
                      <a:pPr algn="ctr" fontAlgn="b">
                        <a:buNone/>
                      </a:pP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(December 2026 Certification)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u="none" strike="noStrike" dirty="0">
                          <a:effectLst/>
                        </a:rPr>
                        <a:t>2028</a:t>
                      </a:r>
                    </a:p>
                    <a:p>
                      <a:pPr algn="ctr" fontAlgn="b">
                        <a:buNone/>
                      </a:pPr>
                      <a:r>
                        <a:rPr lang="en-US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(December 2027 Certification)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525832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9711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descr="" title=""/>
          <p:cNvSpPr/>
          <p:nvPr/>
        </p:nvSpPr>
        <p:spPr>
          <a:xfrm>
            <a:off x="482176" y="656246"/>
            <a:ext cx="8435340" cy="37719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1200"/>
              </a:spcBef>
              <a:spcAft>
                <a:spcPts val="200"/>
              </a:spcAft>
              <a:buClr>
                <a:srgbClr val="156082"/>
              </a:buClr>
              <a:buSzPct val="100000"/>
              <a:buFontTx/>
              <a:buNone/>
              <a:tabLst/>
              <a:defRPr/>
            </a:pPr>
            <a:r>
              <a:rPr kumimoji="0" lang="en-US" sz="3600" b="1" i="0" u="none" strike="noStrike" kern="1200" cap="all" spc="200" normalizeH="0" baseline="0" noProof="0" dirty="0">
                <a:ln>
                  <a:noFill/>
                </a:ln>
                <a:solidFill>
                  <a:srgbClr val="00594C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If no refinancing – existing BOND REPAYMENT</a:t>
            </a:r>
          </a:p>
        </p:txBody>
      </p:sp>
      <p:sp>
        <p:nvSpPr>
          <p:cNvPr id="4" name="Shape 2" descr="" title=""/>
          <p:cNvSpPr/>
          <p:nvPr/>
        </p:nvSpPr>
        <p:spPr>
          <a:xfrm>
            <a:off x="336042" y="1420834"/>
            <a:ext cx="2708910" cy="373761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Shape 3" descr="" title=""/>
          <p:cNvSpPr/>
          <p:nvPr/>
        </p:nvSpPr>
        <p:spPr>
          <a:xfrm>
            <a:off x="336042" y="1420834"/>
            <a:ext cx="2708910" cy="308610"/>
          </a:xfrm>
          <a:prstGeom prst="rect">
            <a:avLst/>
          </a:prstGeom>
          <a:solidFill>
            <a:srgbClr val="9C844F"/>
          </a:solidFill>
          <a:ln w="12700">
            <a:solidFill>
              <a:srgbClr val="9C844F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 4" descr="" title=""/>
          <p:cNvSpPr/>
          <p:nvPr/>
        </p:nvSpPr>
        <p:spPr>
          <a:xfrm>
            <a:off x="336042" y="1420834"/>
            <a:ext cx="270891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75" b="1" i="0" u="none" strike="noStrike" kern="0" cap="none" spc="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PHASE 1   </a:t>
            </a:r>
            <a:r>
              <a:rPr kumimoji="0" lang="en-US" sz="97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Now – 2028</a:t>
            </a:r>
            <a:r>
              <a:rPr kumimoji="0" lang="en-US" sz="975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kumimoji="0" lang="en-US" sz="9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Shape 5" descr="" title=""/>
          <p:cNvSpPr/>
          <p:nvPr/>
        </p:nvSpPr>
        <p:spPr>
          <a:xfrm>
            <a:off x="390906" y="1832314"/>
            <a:ext cx="809244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 6" descr="" title=""/>
          <p:cNvSpPr/>
          <p:nvPr/>
        </p:nvSpPr>
        <p:spPr>
          <a:xfrm>
            <a:off x="390906" y="1832314"/>
            <a:ext cx="809244" cy="34290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NRMD1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Shape 7" descr="" title=""/>
          <p:cNvSpPr/>
          <p:nvPr/>
        </p:nvSpPr>
        <p:spPr>
          <a:xfrm>
            <a:off x="795528" y="2175214"/>
            <a:ext cx="0" cy="102870"/>
          </a:xfrm>
          <a:prstGeom prst="line">
            <a:avLst/>
          </a:prstGeom>
          <a:noFill/>
          <a:ln w="19050">
            <a:solidFill>
              <a:srgbClr val="8C8C8C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Shape 8" descr="" title=""/>
          <p:cNvSpPr/>
          <p:nvPr/>
        </p:nvSpPr>
        <p:spPr>
          <a:xfrm>
            <a:off x="390906" y="2278084"/>
            <a:ext cx="809244" cy="342900"/>
          </a:xfrm>
          <a:prstGeom prst="rect">
            <a:avLst/>
          </a:prstGeom>
          <a:solidFill>
            <a:srgbClr val="7F7F7F"/>
          </a:solidFill>
          <a:ln w="12700">
            <a:solidFill>
              <a:srgbClr val="7F7F7F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 9" descr="" title=""/>
          <p:cNvSpPr/>
          <p:nvPr/>
        </p:nvSpPr>
        <p:spPr>
          <a:xfrm>
            <a:off x="390906" y="2278084"/>
            <a:ext cx="809244" cy="34290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2016A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2016B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ext 10" descr="" title=""/>
          <p:cNvSpPr/>
          <p:nvPr/>
        </p:nvSpPr>
        <p:spPr>
          <a:xfrm>
            <a:off x="822960" y="2792434"/>
            <a:ext cx="37719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 sub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bonds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Shape 11" descr="" title=""/>
          <p:cNvSpPr/>
          <p:nvPr/>
        </p:nvSpPr>
        <p:spPr>
          <a:xfrm>
            <a:off x="795528" y="2620984"/>
            <a:ext cx="0" cy="960120"/>
          </a:xfrm>
          <a:prstGeom prst="line">
            <a:avLst/>
          </a:prstGeom>
          <a:noFill/>
          <a:ln w="31750">
            <a:solidFill>
              <a:srgbClr val="9C844F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ext 12" descr="" title=""/>
          <p:cNvSpPr/>
          <p:nvPr/>
        </p:nvSpPr>
        <p:spPr>
          <a:xfrm>
            <a:off x="809244" y="3293068"/>
            <a:ext cx="438912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9C844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excess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Shape 13" descr="" title=""/>
          <p:cNvSpPr/>
          <p:nvPr/>
        </p:nvSpPr>
        <p:spPr>
          <a:xfrm>
            <a:off x="1268730" y="1832314"/>
            <a:ext cx="809244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Text 14" descr="" title=""/>
          <p:cNvSpPr/>
          <p:nvPr/>
        </p:nvSpPr>
        <p:spPr>
          <a:xfrm>
            <a:off x="1268730" y="1832314"/>
            <a:ext cx="809244" cy="34290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NRMD2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Shape 15" descr="" title=""/>
          <p:cNvSpPr/>
          <p:nvPr/>
        </p:nvSpPr>
        <p:spPr>
          <a:xfrm>
            <a:off x="1673352" y="2175214"/>
            <a:ext cx="0" cy="102870"/>
          </a:xfrm>
          <a:prstGeom prst="line">
            <a:avLst/>
          </a:prstGeom>
          <a:noFill/>
          <a:ln w="19050">
            <a:solidFill>
              <a:srgbClr val="8C8C8C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Shape 16" descr="" title=""/>
          <p:cNvSpPr/>
          <p:nvPr/>
        </p:nvSpPr>
        <p:spPr>
          <a:xfrm>
            <a:off x="1268730" y="2278084"/>
            <a:ext cx="809244" cy="342900"/>
          </a:xfrm>
          <a:prstGeom prst="rect">
            <a:avLst/>
          </a:prstGeom>
          <a:solidFill>
            <a:srgbClr val="7F7F7F"/>
          </a:solidFill>
          <a:ln w="12700">
            <a:solidFill>
              <a:srgbClr val="7F7F7F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Text 17" descr="" title=""/>
          <p:cNvSpPr/>
          <p:nvPr/>
        </p:nvSpPr>
        <p:spPr>
          <a:xfrm>
            <a:off x="1268730" y="2278084"/>
            <a:ext cx="809244" cy="34290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2017A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Shape 18" descr="" title=""/>
          <p:cNvSpPr/>
          <p:nvPr/>
        </p:nvSpPr>
        <p:spPr>
          <a:xfrm>
            <a:off x="1673352" y="2620984"/>
            <a:ext cx="0" cy="102870"/>
          </a:xfrm>
          <a:prstGeom prst="line">
            <a:avLst/>
          </a:prstGeom>
          <a:noFill/>
          <a:ln w="19050">
            <a:solidFill>
              <a:srgbClr val="8C8C8C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Shape 19" descr="" title=""/>
          <p:cNvSpPr/>
          <p:nvPr/>
        </p:nvSpPr>
        <p:spPr>
          <a:xfrm>
            <a:off x="1268730" y="2723854"/>
            <a:ext cx="809244" cy="342900"/>
          </a:xfrm>
          <a:prstGeom prst="rect">
            <a:avLst/>
          </a:prstGeom>
          <a:solidFill>
            <a:srgbClr val="00594C"/>
          </a:solidFill>
          <a:ln w="12700">
            <a:solidFill>
              <a:srgbClr val="00594C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Text 20" descr="" title=""/>
          <p:cNvSpPr/>
          <p:nvPr/>
        </p:nvSpPr>
        <p:spPr>
          <a:xfrm>
            <a:off x="1268730" y="2723854"/>
            <a:ext cx="809244" cy="34290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2017B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Text 21" descr="" title=""/>
          <p:cNvSpPr/>
          <p:nvPr/>
        </p:nvSpPr>
        <p:spPr>
          <a:xfrm>
            <a:off x="1268730" y="3293068"/>
            <a:ext cx="809244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 excess yet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Shape 22" descr="" title=""/>
          <p:cNvSpPr/>
          <p:nvPr/>
        </p:nvSpPr>
        <p:spPr>
          <a:xfrm>
            <a:off x="2146554" y="1832314"/>
            <a:ext cx="809244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Text 23" descr="" title=""/>
          <p:cNvSpPr/>
          <p:nvPr/>
        </p:nvSpPr>
        <p:spPr>
          <a:xfrm>
            <a:off x="2146554" y="1832314"/>
            <a:ext cx="809244" cy="34290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NRMD3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Shape 24" descr="" title=""/>
          <p:cNvSpPr/>
          <p:nvPr/>
        </p:nvSpPr>
        <p:spPr>
          <a:xfrm>
            <a:off x="2551176" y="2175214"/>
            <a:ext cx="0" cy="102870"/>
          </a:xfrm>
          <a:prstGeom prst="line">
            <a:avLst/>
          </a:prstGeom>
          <a:noFill/>
          <a:ln w="19050">
            <a:solidFill>
              <a:srgbClr val="8C8C8C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Shape 25" descr="" title=""/>
          <p:cNvSpPr/>
          <p:nvPr/>
        </p:nvSpPr>
        <p:spPr>
          <a:xfrm>
            <a:off x="2146554" y="2278084"/>
            <a:ext cx="809244" cy="342900"/>
          </a:xfrm>
          <a:prstGeom prst="rect">
            <a:avLst/>
          </a:prstGeom>
          <a:solidFill>
            <a:srgbClr val="7F7F7F"/>
          </a:solidFill>
          <a:ln w="12700">
            <a:solidFill>
              <a:srgbClr val="7F7F7F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Text 26" descr="" title=""/>
          <p:cNvSpPr/>
          <p:nvPr/>
        </p:nvSpPr>
        <p:spPr>
          <a:xfrm>
            <a:off x="2146554" y="2278084"/>
            <a:ext cx="809244" cy="34290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2020A(3)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Shape 27" descr="" title=""/>
          <p:cNvSpPr/>
          <p:nvPr/>
        </p:nvSpPr>
        <p:spPr>
          <a:xfrm>
            <a:off x="2551176" y="2620984"/>
            <a:ext cx="0" cy="102870"/>
          </a:xfrm>
          <a:prstGeom prst="line">
            <a:avLst/>
          </a:prstGeom>
          <a:noFill/>
          <a:ln w="19050">
            <a:solidFill>
              <a:srgbClr val="8C8C8C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Shape 28" descr="" title=""/>
          <p:cNvSpPr/>
          <p:nvPr/>
        </p:nvSpPr>
        <p:spPr>
          <a:xfrm>
            <a:off x="2146554" y="2723854"/>
            <a:ext cx="809244" cy="342900"/>
          </a:xfrm>
          <a:prstGeom prst="rect">
            <a:avLst/>
          </a:prstGeom>
          <a:solidFill>
            <a:srgbClr val="00594C"/>
          </a:solidFill>
          <a:ln w="12700">
            <a:solidFill>
              <a:srgbClr val="00594C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Text 29" descr="" title=""/>
          <p:cNvSpPr/>
          <p:nvPr/>
        </p:nvSpPr>
        <p:spPr>
          <a:xfrm>
            <a:off x="2146554" y="2723854"/>
            <a:ext cx="809244" cy="34290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2020B(3)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2" name="Text 30" descr="" title=""/>
          <p:cNvSpPr/>
          <p:nvPr/>
        </p:nvSpPr>
        <p:spPr>
          <a:xfrm>
            <a:off x="2146554" y="3293068"/>
            <a:ext cx="809244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 excess yet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Shape 31" descr="" title=""/>
          <p:cNvSpPr/>
          <p:nvPr/>
        </p:nvSpPr>
        <p:spPr>
          <a:xfrm>
            <a:off x="545211" y="3615394"/>
            <a:ext cx="2382774" cy="500634"/>
          </a:xfrm>
          <a:prstGeom prst="rect">
            <a:avLst/>
          </a:prstGeom>
          <a:solidFill>
            <a:srgbClr val="9C844F"/>
          </a:solidFill>
          <a:ln w="12700">
            <a:solidFill>
              <a:srgbClr val="9C844F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4" name="Text 32" descr="" title=""/>
          <p:cNvSpPr/>
          <p:nvPr/>
        </p:nvSpPr>
        <p:spPr>
          <a:xfrm>
            <a:off x="390906" y="3581104"/>
            <a:ext cx="2599182" cy="58293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RMD 2017 Bonds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Text 33" descr="" title=""/>
          <p:cNvSpPr/>
          <p:nvPr/>
        </p:nvSpPr>
        <p:spPr>
          <a:xfrm>
            <a:off x="390906" y="4285028"/>
            <a:ext cx="2599182" cy="5648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9C844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Projected repaid 2028: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9C844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RMD 2017 Bonds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9C844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NRMD2 2017B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Shape 34" descr="" title=""/>
          <p:cNvSpPr/>
          <p:nvPr/>
        </p:nvSpPr>
        <p:spPr>
          <a:xfrm>
            <a:off x="3065526" y="3766270"/>
            <a:ext cx="130302" cy="205740"/>
          </a:xfrm>
          <a:prstGeom prst="rightArrow">
            <a:avLst/>
          </a:prstGeom>
          <a:solidFill>
            <a:srgbClr val="9C844F"/>
          </a:solidFill>
          <a:ln w="12700">
            <a:solidFill>
              <a:srgbClr val="9C844F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Shape 35" descr="" title=""/>
          <p:cNvSpPr/>
          <p:nvPr/>
        </p:nvSpPr>
        <p:spPr>
          <a:xfrm>
            <a:off x="3216402" y="1420834"/>
            <a:ext cx="2708910" cy="373761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8" name="Shape 36" descr="" title=""/>
          <p:cNvSpPr/>
          <p:nvPr/>
        </p:nvSpPr>
        <p:spPr>
          <a:xfrm>
            <a:off x="3216402" y="1420834"/>
            <a:ext cx="2708910" cy="308610"/>
          </a:xfrm>
          <a:prstGeom prst="rect">
            <a:avLst/>
          </a:prstGeom>
          <a:solidFill>
            <a:srgbClr val="00594C"/>
          </a:solidFill>
          <a:ln w="12700">
            <a:solidFill>
              <a:srgbClr val="00594C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Text 37" descr="" title=""/>
          <p:cNvSpPr/>
          <p:nvPr/>
        </p:nvSpPr>
        <p:spPr>
          <a:xfrm>
            <a:off x="3216402" y="1420834"/>
            <a:ext cx="270891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75" b="1" i="0" u="none" strike="noStrike" kern="0" cap="none" spc="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PHASE 2   </a:t>
            </a:r>
            <a:r>
              <a:rPr kumimoji="0" lang="en-US" sz="97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2028 – 2030</a:t>
            </a:r>
            <a:r>
              <a:rPr kumimoji="0" lang="en-US" sz="975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kumimoji="0" lang="en-US" sz="9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0" name="Shape 38" descr="" title=""/>
          <p:cNvSpPr/>
          <p:nvPr/>
        </p:nvSpPr>
        <p:spPr>
          <a:xfrm>
            <a:off x="3271266" y="1832314"/>
            <a:ext cx="809244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1" name="Text 39" descr="" title=""/>
          <p:cNvSpPr/>
          <p:nvPr/>
        </p:nvSpPr>
        <p:spPr>
          <a:xfrm>
            <a:off x="3271266" y="1832314"/>
            <a:ext cx="809244" cy="34290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NRMD1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2" name="Shape 40" descr="" title=""/>
          <p:cNvSpPr/>
          <p:nvPr/>
        </p:nvSpPr>
        <p:spPr>
          <a:xfrm>
            <a:off x="3675888" y="2175214"/>
            <a:ext cx="0" cy="102870"/>
          </a:xfrm>
          <a:prstGeom prst="line">
            <a:avLst/>
          </a:prstGeom>
          <a:noFill/>
          <a:ln w="19050">
            <a:solidFill>
              <a:srgbClr val="8C8C8C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3" name="Shape 41" descr="" title=""/>
          <p:cNvSpPr/>
          <p:nvPr/>
        </p:nvSpPr>
        <p:spPr>
          <a:xfrm>
            <a:off x="3271266" y="2278084"/>
            <a:ext cx="809244" cy="342900"/>
          </a:xfrm>
          <a:prstGeom prst="rect">
            <a:avLst/>
          </a:prstGeom>
          <a:solidFill>
            <a:srgbClr val="7F7F7F"/>
          </a:solidFill>
          <a:ln w="12700">
            <a:solidFill>
              <a:srgbClr val="7F7F7F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Text 42" descr="" title=""/>
          <p:cNvSpPr/>
          <p:nvPr/>
        </p:nvSpPr>
        <p:spPr>
          <a:xfrm>
            <a:off x="3271266" y="2278084"/>
            <a:ext cx="809244" cy="34290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2016A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2016B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5" name="Text 43" descr="" title=""/>
          <p:cNvSpPr/>
          <p:nvPr/>
        </p:nvSpPr>
        <p:spPr>
          <a:xfrm>
            <a:off x="3703320" y="2792434"/>
            <a:ext cx="37719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 sub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bonds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6" name="Shape 44" descr="" title=""/>
          <p:cNvSpPr/>
          <p:nvPr/>
        </p:nvSpPr>
        <p:spPr>
          <a:xfrm>
            <a:off x="3675888" y="2620984"/>
            <a:ext cx="0" cy="960120"/>
          </a:xfrm>
          <a:prstGeom prst="line">
            <a:avLst/>
          </a:prstGeom>
          <a:noFill/>
          <a:ln w="31750">
            <a:solidFill>
              <a:srgbClr val="9C844F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7" name="Text 45" descr="" title=""/>
          <p:cNvSpPr/>
          <p:nvPr/>
        </p:nvSpPr>
        <p:spPr>
          <a:xfrm>
            <a:off x="3689604" y="3293068"/>
            <a:ext cx="438912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9C844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excess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8" name="Shape 46" descr="" title=""/>
          <p:cNvSpPr/>
          <p:nvPr/>
        </p:nvSpPr>
        <p:spPr>
          <a:xfrm>
            <a:off x="4149090" y="1832314"/>
            <a:ext cx="809244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9" name="Text 47" descr="" title=""/>
          <p:cNvSpPr/>
          <p:nvPr/>
        </p:nvSpPr>
        <p:spPr>
          <a:xfrm>
            <a:off x="4149090" y="1832314"/>
            <a:ext cx="809244" cy="34290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NRMD2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0" name="Shape 48" descr="" title=""/>
          <p:cNvSpPr/>
          <p:nvPr/>
        </p:nvSpPr>
        <p:spPr>
          <a:xfrm>
            <a:off x="4553712" y="2175214"/>
            <a:ext cx="0" cy="102870"/>
          </a:xfrm>
          <a:prstGeom prst="line">
            <a:avLst/>
          </a:prstGeom>
          <a:noFill/>
          <a:ln w="19050">
            <a:solidFill>
              <a:srgbClr val="8C8C8C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1" name="Shape 49" descr="" title=""/>
          <p:cNvSpPr/>
          <p:nvPr/>
        </p:nvSpPr>
        <p:spPr>
          <a:xfrm>
            <a:off x="4149090" y="2278084"/>
            <a:ext cx="809244" cy="342900"/>
          </a:xfrm>
          <a:prstGeom prst="rect">
            <a:avLst/>
          </a:prstGeom>
          <a:solidFill>
            <a:srgbClr val="7F7F7F"/>
          </a:solidFill>
          <a:ln w="12700">
            <a:solidFill>
              <a:srgbClr val="7F7F7F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2" name="Text 50" descr="" title=""/>
          <p:cNvSpPr/>
          <p:nvPr/>
        </p:nvSpPr>
        <p:spPr>
          <a:xfrm>
            <a:off x="4149090" y="2278084"/>
            <a:ext cx="809244" cy="34290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2017A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Text 51" descr="" title=""/>
          <p:cNvSpPr/>
          <p:nvPr/>
        </p:nvSpPr>
        <p:spPr>
          <a:xfrm>
            <a:off x="4550283" y="2752350"/>
            <a:ext cx="37719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Subs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Repaid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2028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Shape 52" descr="" title=""/>
          <p:cNvSpPr/>
          <p:nvPr/>
        </p:nvSpPr>
        <p:spPr>
          <a:xfrm>
            <a:off x="4553712" y="2620984"/>
            <a:ext cx="0" cy="960120"/>
          </a:xfrm>
          <a:prstGeom prst="line">
            <a:avLst/>
          </a:prstGeom>
          <a:noFill/>
          <a:ln w="31750">
            <a:solidFill>
              <a:srgbClr val="9C844F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Text 53" descr="" title=""/>
          <p:cNvSpPr/>
          <p:nvPr/>
        </p:nvSpPr>
        <p:spPr>
          <a:xfrm>
            <a:off x="4567428" y="3293068"/>
            <a:ext cx="438912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9C844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excess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Shape 54" descr="" title=""/>
          <p:cNvSpPr/>
          <p:nvPr/>
        </p:nvSpPr>
        <p:spPr>
          <a:xfrm>
            <a:off x="5026914" y="1832314"/>
            <a:ext cx="809244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Text 55" descr="" title=""/>
          <p:cNvSpPr/>
          <p:nvPr/>
        </p:nvSpPr>
        <p:spPr>
          <a:xfrm>
            <a:off x="5026914" y="1832314"/>
            <a:ext cx="809244" cy="34290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NRMD3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8" name="Shape 56" descr="" title=""/>
          <p:cNvSpPr/>
          <p:nvPr/>
        </p:nvSpPr>
        <p:spPr>
          <a:xfrm>
            <a:off x="5431536" y="2175214"/>
            <a:ext cx="0" cy="102870"/>
          </a:xfrm>
          <a:prstGeom prst="line">
            <a:avLst/>
          </a:prstGeom>
          <a:noFill/>
          <a:ln w="19050">
            <a:solidFill>
              <a:srgbClr val="8C8C8C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9" name="Shape 57" descr="" title=""/>
          <p:cNvSpPr/>
          <p:nvPr/>
        </p:nvSpPr>
        <p:spPr>
          <a:xfrm>
            <a:off x="5026914" y="2278084"/>
            <a:ext cx="809244" cy="342900"/>
          </a:xfrm>
          <a:prstGeom prst="rect">
            <a:avLst/>
          </a:prstGeom>
          <a:solidFill>
            <a:srgbClr val="7F7F7F"/>
          </a:solidFill>
          <a:ln w="12700">
            <a:solidFill>
              <a:srgbClr val="7F7F7F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0" name="Text 58" descr="" title=""/>
          <p:cNvSpPr/>
          <p:nvPr/>
        </p:nvSpPr>
        <p:spPr>
          <a:xfrm>
            <a:off x="5026914" y="2278084"/>
            <a:ext cx="809244" cy="34290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2020A(3)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1" name="Shape 59" descr="" title=""/>
          <p:cNvSpPr/>
          <p:nvPr/>
        </p:nvSpPr>
        <p:spPr>
          <a:xfrm>
            <a:off x="5431536" y="2620984"/>
            <a:ext cx="0" cy="1307591"/>
          </a:xfrm>
          <a:prstGeom prst="line">
            <a:avLst/>
          </a:prstGeom>
          <a:noFill/>
          <a:ln w="28575">
            <a:solidFill>
              <a:srgbClr val="00594C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3" name="Shape 61" descr="" title=""/>
          <p:cNvSpPr/>
          <p:nvPr/>
        </p:nvSpPr>
        <p:spPr>
          <a:xfrm>
            <a:off x="5022342" y="3928412"/>
            <a:ext cx="813816" cy="329184"/>
          </a:xfrm>
          <a:prstGeom prst="rect">
            <a:avLst/>
          </a:prstGeom>
          <a:solidFill>
            <a:srgbClr val="00594C"/>
          </a:solidFill>
          <a:ln w="12700">
            <a:solidFill>
              <a:srgbClr val="00594C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4" name="Text 62" descr="" title=""/>
          <p:cNvSpPr/>
          <p:nvPr/>
        </p:nvSpPr>
        <p:spPr>
          <a:xfrm>
            <a:off x="5022342" y="3928412"/>
            <a:ext cx="813816" cy="329184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NRMD3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Series 2020B(3)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5" name="Text 63" descr="" title=""/>
          <p:cNvSpPr/>
          <p:nvPr/>
        </p:nvSpPr>
        <p:spPr>
          <a:xfrm>
            <a:off x="4786884" y="4315973"/>
            <a:ext cx="118389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94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Projected repaid 2030: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94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NRMD2 2020B(3)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6" name="Shape 64" descr="" title=""/>
          <p:cNvSpPr/>
          <p:nvPr/>
        </p:nvSpPr>
        <p:spPr>
          <a:xfrm>
            <a:off x="5945886" y="3766270"/>
            <a:ext cx="130302" cy="205740"/>
          </a:xfrm>
          <a:prstGeom prst="rightArrow">
            <a:avLst/>
          </a:prstGeom>
          <a:solidFill>
            <a:srgbClr val="9C844F"/>
          </a:solidFill>
          <a:ln w="12700">
            <a:solidFill>
              <a:srgbClr val="9C844F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7" name="Shape 65" descr="" title=""/>
          <p:cNvSpPr/>
          <p:nvPr/>
        </p:nvSpPr>
        <p:spPr>
          <a:xfrm>
            <a:off x="6096762" y="1420834"/>
            <a:ext cx="2708910" cy="373761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8" name="Shape 66" descr="" title=""/>
          <p:cNvSpPr/>
          <p:nvPr/>
        </p:nvSpPr>
        <p:spPr>
          <a:xfrm>
            <a:off x="6096762" y="1420834"/>
            <a:ext cx="2708910" cy="308610"/>
          </a:xfrm>
          <a:prstGeom prst="rect">
            <a:avLst/>
          </a:prstGeom>
          <a:solidFill>
            <a:srgbClr val="404040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9" name="Text 67" descr="" title=""/>
          <p:cNvSpPr/>
          <p:nvPr/>
        </p:nvSpPr>
        <p:spPr>
          <a:xfrm>
            <a:off x="6096762" y="1420834"/>
            <a:ext cx="2708910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75" b="1" i="0" u="none" strike="noStrike" kern="0" cap="none" spc="1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PHASE 3   </a:t>
            </a:r>
            <a:r>
              <a:rPr kumimoji="0" lang="en-US" sz="97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After 2030</a:t>
            </a:r>
            <a:r>
              <a:rPr kumimoji="0" lang="en-US" sz="975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kumimoji="0" lang="en-US" sz="9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0" name="Shape 68" descr="" title=""/>
          <p:cNvSpPr/>
          <p:nvPr/>
        </p:nvSpPr>
        <p:spPr>
          <a:xfrm>
            <a:off x="6151626" y="1832314"/>
            <a:ext cx="809244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1" name="Text 69" descr="" title=""/>
          <p:cNvSpPr/>
          <p:nvPr/>
        </p:nvSpPr>
        <p:spPr>
          <a:xfrm>
            <a:off x="6151626" y="1832314"/>
            <a:ext cx="809244" cy="34290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NRMD1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2" name="Shape 70" descr="" title=""/>
          <p:cNvSpPr/>
          <p:nvPr/>
        </p:nvSpPr>
        <p:spPr>
          <a:xfrm>
            <a:off x="6556248" y="2175214"/>
            <a:ext cx="0" cy="102870"/>
          </a:xfrm>
          <a:prstGeom prst="line">
            <a:avLst/>
          </a:prstGeom>
          <a:noFill/>
          <a:ln w="19050">
            <a:solidFill>
              <a:srgbClr val="8C8C8C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3" name="Shape 71" descr="" title=""/>
          <p:cNvSpPr/>
          <p:nvPr/>
        </p:nvSpPr>
        <p:spPr>
          <a:xfrm>
            <a:off x="6151626" y="2278084"/>
            <a:ext cx="809244" cy="342900"/>
          </a:xfrm>
          <a:prstGeom prst="rect">
            <a:avLst/>
          </a:prstGeom>
          <a:solidFill>
            <a:srgbClr val="7F7F7F"/>
          </a:solidFill>
          <a:ln w="12700">
            <a:solidFill>
              <a:srgbClr val="7F7F7F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4" name="Text 72" descr="" title=""/>
          <p:cNvSpPr/>
          <p:nvPr/>
        </p:nvSpPr>
        <p:spPr>
          <a:xfrm>
            <a:off x="6151626" y="2278084"/>
            <a:ext cx="809244" cy="34290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2016A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2016B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5" name="Text 73" descr="" title=""/>
          <p:cNvSpPr/>
          <p:nvPr/>
        </p:nvSpPr>
        <p:spPr>
          <a:xfrm>
            <a:off x="6583680" y="2792434"/>
            <a:ext cx="37719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 sub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bonds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6" name="Shape 74" descr="" title=""/>
          <p:cNvSpPr/>
          <p:nvPr/>
        </p:nvSpPr>
        <p:spPr>
          <a:xfrm>
            <a:off x="6556248" y="2620984"/>
            <a:ext cx="0" cy="960120"/>
          </a:xfrm>
          <a:prstGeom prst="line">
            <a:avLst/>
          </a:prstGeom>
          <a:noFill/>
          <a:ln w="31750">
            <a:solidFill>
              <a:srgbClr val="9C844F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7" name="Text 75" descr="" title=""/>
          <p:cNvSpPr/>
          <p:nvPr/>
        </p:nvSpPr>
        <p:spPr>
          <a:xfrm>
            <a:off x="6569964" y="3293068"/>
            <a:ext cx="438912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9C844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excess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8" name="Shape 76" descr="" title=""/>
          <p:cNvSpPr/>
          <p:nvPr/>
        </p:nvSpPr>
        <p:spPr>
          <a:xfrm>
            <a:off x="7029450" y="1832314"/>
            <a:ext cx="809244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9" name="Text 77" descr="" title=""/>
          <p:cNvSpPr/>
          <p:nvPr/>
        </p:nvSpPr>
        <p:spPr>
          <a:xfrm>
            <a:off x="7029450" y="1832314"/>
            <a:ext cx="809244" cy="34290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NRMD2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0" name="Shape 78" descr="" title=""/>
          <p:cNvSpPr/>
          <p:nvPr/>
        </p:nvSpPr>
        <p:spPr>
          <a:xfrm>
            <a:off x="7434072" y="2175214"/>
            <a:ext cx="0" cy="102870"/>
          </a:xfrm>
          <a:prstGeom prst="line">
            <a:avLst/>
          </a:prstGeom>
          <a:noFill/>
          <a:ln w="19050">
            <a:solidFill>
              <a:srgbClr val="8C8C8C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1" name="Shape 79" descr="" title=""/>
          <p:cNvSpPr/>
          <p:nvPr/>
        </p:nvSpPr>
        <p:spPr>
          <a:xfrm>
            <a:off x="7029450" y="2278084"/>
            <a:ext cx="809244" cy="342900"/>
          </a:xfrm>
          <a:prstGeom prst="rect">
            <a:avLst/>
          </a:prstGeom>
          <a:solidFill>
            <a:srgbClr val="7F7F7F"/>
          </a:solidFill>
          <a:ln w="12700">
            <a:solidFill>
              <a:srgbClr val="7F7F7F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2" name="Text 80" descr="" title=""/>
          <p:cNvSpPr/>
          <p:nvPr/>
        </p:nvSpPr>
        <p:spPr>
          <a:xfrm>
            <a:off x="7029450" y="2278084"/>
            <a:ext cx="809244" cy="34290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2017A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3" name="Text 81" descr="" title=""/>
          <p:cNvSpPr/>
          <p:nvPr/>
        </p:nvSpPr>
        <p:spPr>
          <a:xfrm>
            <a:off x="7461504" y="2723854"/>
            <a:ext cx="37719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Subs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Repaid 2028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4" name="Shape 82" descr="" title=""/>
          <p:cNvSpPr/>
          <p:nvPr/>
        </p:nvSpPr>
        <p:spPr>
          <a:xfrm>
            <a:off x="7434072" y="2620984"/>
            <a:ext cx="0" cy="960120"/>
          </a:xfrm>
          <a:prstGeom prst="line">
            <a:avLst/>
          </a:prstGeom>
          <a:noFill/>
          <a:ln w="31750">
            <a:solidFill>
              <a:srgbClr val="9C844F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5" name="Text 83" descr="" title=""/>
          <p:cNvSpPr/>
          <p:nvPr/>
        </p:nvSpPr>
        <p:spPr>
          <a:xfrm>
            <a:off x="7447788" y="3293068"/>
            <a:ext cx="438912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9C844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excess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6" name="Shape 84" descr="" title=""/>
          <p:cNvSpPr/>
          <p:nvPr/>
        </p:nvSpPr>
        <p:spPr>
          <a:xfrm>
            <a:off x="7907274" y="1832314"/>
            <a:ext cx="809244" cy="3429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7" name="Text 85" descr="" title=""/>
          <p:cNvSpPr/>
          <p:nvPr/>
        </p:nvSpPr>
        <p:spPr>
          <a:xfrm>
            <a:off x="7907274" y="1832314"/>
            <a:ext cx="809244" cy="34290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NRMD3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8" name="Shape 86" descr="" title=""/>
          <p:cNvSpPr/>
          <p:nvPr/>
        </p:nvSpPr>
        <p:spPr>
          <a:xfrm>
            <a:off x="8311896" y="2175214"/>
            <a:ext cx="0" cy="102870"/>
          </a:xfrm>
          <a:prstGeom prst="line">
            <a:avLst/>
          </a:prstGeom>
          <a:noFill/>
          <a:ln w="19050">
            <a:solidFill>
              <a:srgbClr val="8C8C8C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9" name="Shape 87" descr="" title=""/>
          <p:cNvSpPr/>
          <p:nvPr/>
        </p:nvSpPr>
        <p:spPr>
          <a:xfrm>
            <a:off x="7907274" y="2278084"/>
            <a:ext cx="809244" cy="342900"/>
          </a:xfrm>
          <a:prstGeom prst="rect">
            <a:avLst/>
          </a:prstGeom>
          <a:solidFill>
            <a:srgbClr val="7F7F7F"/>
          </a:solidFill>
          <a:ln w="12700">
            <a:solidFill>
              <a:srgbClr val="7F7F7F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0" name="Text 88" descr="" title=""/>
          <p:cNvSpPr/>
          <p:nvPr/>
        </p:nvSpPr>
        <p:spPr>
          <a:xfrm>
            <a:off x="7907274" y="2278084"/>
            <a:ext cx="809244" cy="34290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2020A(3)</a:t>
            </a:r>
            <a:endParaRPr kumimoji="0" lang="en-US" sz="82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1" name="Text 89" descr="" title=""/>
          <p:cNvSpPr/>
          <p:nvPr/>
        </p:nvSpPr>
        <p:spPr>
          <a:xfrm>
            <a:off x="8348472" y="2752350"/>
            <a:ext cx="3771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Subs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Repaid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2030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2" name="Shape 90" descr="" title=""/>
          <p:cNvSpPr/>
          <p:nvPr/>
        </p:nvSpPr>
        <p:spPr>
          <a:xfrm>
            <a:off x="8311896" y="2620984"/>
            <a:ext cx="0" cy="960120"/>
          </a:xfrm>
          <a:prstGeom prst="line">
            <a:avLst/>
          </a:prstGeom>
          <a:noFill/>
          <a:ln w="31750">
            <a:solidFill>
              <a:srgbClr val="9C844F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3" name="Text 91" descr="" title=""/>
          <p:cNvSpPr/>
          <p:nvPr/>
        </p:nvSpPr>
        <p:spPr>
          <a:xfrm>
            <a:off x="8325612" y="3293068"/>
            <a:ext cx="438912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5" b="0" i="1" u="none" strike="noStrike" kern="1200" cap="none" spc="0" normalizeH="0" baseline="0" noProof="0" dirty="0">
                <a:ln>
                  <a:noFill/>
                </a:ln>
                <a:solidFill>
                  <a:srgbClr val="9C844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excess</a:t>
            </a:r>
            <a:endParaRPr kumimoji="0" lang="en-US" sz="67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4" name="Shape 92" descr="" title=""/>
          <p:cNvSpPr/>
          <p:nvPr/>
        </p:nvSpPr>
        <p:spPr>
          <a:xfrm>
            <a:off x="6151626" y="3581104"/>
            <a:ext cx="2599182" cy="205740"/>
          </a:xfrm>
          <a:prstGeom prst="rect">
            <a:avLst/>
          </a:prstGeom>
          <a:solidFill>
            <a:srgbClr val="9C844F"/>
          </a:solidFill>
          <a:ln w="12700">
            <a:solidFill>
              <a:srgbClr val="9C844F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5" name="Text 93" descr="" title=""/>
          <p:cNvSpPr/>
          <p:nvPr/>
        </p:nvSpPr>
        <p:spPr>
          <a:xfrm>
            <a:off x="6151626" y="3581104"/>
            <a:ext cx="2599182" cy="20574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Pooled excess revenue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6" name="Shape 94" descr="" title=""/>
          <p:cNvSpPr/>
          <p:nvPr/>
        </p:nvSpPr>
        <p:spPr>
          <a:xfrm>
            <a:off x="8311896" y="3786844"/>
            <a:ext cx="0" cy="137160"/>
          </a:xfrm>
          <a:prstGeom prst="line">
            <a:avLst/>
          </a:prstGeom>
          <a:noFill/>
          <a:ln w="31750">
            <a:solidFill>
              <a:srgbClr val="9C844F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7" name="Shape 95" descr="" title=""/>
          <p:cNvSpPr/>
          <p:nvPr/>
        </p:nvSpPr>
        <p:spPr>
          <a:xfrm>
            <a:off x="7907274" y="3924004"/>
            <a:ext cx="809244" cy="329184"/>
          </a:xfrm>
          <a:prstGeom prst="rect">
            <a:avLst/>
          </a:prstGeom>
          <a:solidFill>
            <a:srgbClr val="404040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8" name="Text 96" descr="" title=""/>
          <p:cNvSpPr/>
          <p:nvPr/>
        </p:nvSpPr>
        <p:spPr>
          <a:xfrm>
            <a:off x="7907274" y="3924004"/>
            <a:ext cx="809244" cy="329184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NRMD3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2020A(3)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9" name="Shape 97" descr="" title=""/>
          <p:cNvSpPr/>
          <p:nvPr/>
        </p:nvSpPr>
        <p:spPr>
          <a:xfrm>
            <a:off x="7434072" y="4088596"/>
            <a:ext cx="473202" cy="0"/>
          </a:xfrm>
          <a:prstGeom prst="line">
            <a:avLst/>
          </a:prstGeom>
          <a:noFill/>
          <a:ln w="25400">
            <a:solidFill>
              <a:srgbClr val="9C844F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0" name="Shape 98" descr="" title=""/>
          <p:cNvSpPr/>
          <p:nvPr/>
        </p:nvSpPr>
        <p:spPr>
          <a:xfrm>
            <a:off x="7434072" y="4088596"/>
            <a:ext cx="0" cy="246888"/>
          </a:xfrm>
          <a:prstGeom prst="line">
            <a:avLst/>
          </a:prstGeom>
          <a:noFill/>
          <a:ln w="31750">
            <a:solidFill>
              <a:srgbClr val="9C844F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1" name="Shape 99" descr="" title=""/>
          <p:cNvSpPr/>
          <p:nvPr/>
        </p:nvSpPr>
        <p:spPr>
          <a:xfrm>
            <a:off x="7029450" y="4335484"/>
            <a:ext cx="809244" cy="329184"/>
          </a:xfrm>
          <a:prstGeom prst="rect">
            <a:avLst/>
          </a:prstGeom>
          <a:solidFill>
            <a:srgbClr val="404040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2" name="Text 100" descr="" title=""/>
          <p:cNvSpPr/>
          <p:nvPr/>
        </p:nvSpPr>
        <p:spPr>
          <a:xfrm>
            <a:off x="7029450" y="4335484"/>
            <a:ext cx="809244" cy="329184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NRMD2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2017A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3" name="Shape 101" descr="" title=""/>
          <p:cNvSpPr/>
          <p:nvPr/>
        </p:nvSpPr>
        <p:spPr>
          <a:xfrm>
            <a:off x="6556248" y="4500076"/>
            <a:ext cx="473202" cy="0"/>
          </a:xfrm>
          <a:prstGeom prst="line">
            <a:avLst/>
          </a:prstGeom>
          <a:noFill/>
          <a:ln w="25400">
            <a:solidFill>
              <a:srgbClr val="9C844F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4" name="Shape 102" descr="" title=""/>
          <p:cNvSpPr/>
          <p:nvPr/>
        </p:nvSpPr>
        <p:spPr>
          <a:xfrm>
            <a:off x="6556248" y="4500076"/>
            <a:ext cx="0" cy="246888"/>
          </a:xfrm>
          <a:prstGeom prst="line">
            <a:avLst/>
          </a:prstGeom>
          <a:noFill/>
          <a:ln w="31750">
            <a:solidFill>
              <a:srgbClr val="9C844F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5" name="Shape 103" descr="" title=""/>
          <p:cNvSpPr/>
          <p:nvPr/>
        </p:nvSpPr>
        <p:spPr>
          <a:xfrm>
            <a:off x="6151626" y="4746964"/>
            <a:ext cx="809244" cy="329184"/>
          </a:xfrm>
          <a:prstGeom prst="rect">
            <a:avLst/>
          </a:prstGeom>
          <a:solidFill>
            <a:srgbClr val="404040"/>
          </a:solidFill>
          <a:ln w="12700">
            <a:solidFill>
              <a:srgbClr val="404040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6" name="Text 104" descr="" title=""/>
          <p:cNvSpPr/>
          <p:nvPr/>
        </p:nvSpPr>
        <p:spPr>
          <a:xfrm>
            <a:off x="6151626" y="4746964"/>
            <a:ext cx="809244" cy="342900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NRMD1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2016A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2016B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7" name="Text 105" descr="" title=""/>
          <p:cNvSpPr/>
          <p:nvPr/>
        </p:nvSpPr>
        <p:spPr>
          <a:xfrm>
            <a:off x="7029450" y="4746964"/>
            <a:ext cx="16870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Payoff years TBD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8" name="Text 106" descr="" title=""/>
          <p:cNvSpPr/>
          <p:nvPr/>
        </p:nvSpPr>
        <p:spPr>
          <a:xfrm>
            <a:off x="187960" y="5394960"/>
            <a:ext cx="86177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(1) 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Phase 1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: All NRMDs impose maximum debt levy until Reunion MD Series 2017 Bonds are repaid.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(2) 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Phase 2: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NRMDs continue to maintain equalized levy consisting of debt mills and O&amp;M mills. Floor levy is highest NRMD debt levy (plus O&amp;M levy).  Until NRMD3’s 2020B(3) bonds are repaid, equalized levy cannot be lower that NRMD3’s debt levy (70.628 for collection year 2026), plus O&amp;M levy.  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(3) 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Phase 3: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After repayment of NRMD3 2020B(3) Bonds, equalized levy </a:t>
            </a:r>
            <a:r>
              <a:rPr kumimoji="0" lang="en-US" sz="800" b="1" i="1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may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be reduced further (all reserves for outstanding senior bonds must be filled). Payoff years depends on mill levy decision.  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1" name="Shape 92" descr="" title=""/>
          <p:cNvSpPr/>
          <p:nvPr/>
        </p:nvSpPr>
        <p:spPr>
          <a:xfrm>
            <a:off x="3266694" y="3580940"/>
            <a:ext cx="1691640" cy="210312"/>
          </a:xfrm>
          <a:prstGeom prst="rect">
            <a:avLst/>
          </a:prstGeom>
          <a:solidFill>
            <a:srgbClr val="9C844F"/>
          </a:solidFill>
          <a:ln w="12700">
            <a:solidFill>
              <a:srgbClr val="9C844F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2" name="Text 93" descr="" title=""/>
          <p:cNvSpPr/>
          <p:nvPr/>
        </p:nvSpPr>
        <p:spPr>
          <a:xfrm>
            <a:off x="3266694" y="3580940"/>
            <a:ext cx="1691640" cy="210312"/>
          </a:xfrm>
          <a:prstGeom prst="rect">
            <a:avLst/>
          </a:prstGeom>
          <a:noFill/>
          <a:ln/>
        </p:spPr>
        <p:txBody>
          <a:bodyPr wrap="square" lIns="286" tIns="286" rIns="286" bIns="286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Pooled excess revenue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3" name="Shape 97" descr="" title=""/>
          <p:cNvSpPr/>
          <p:nvPr/>
        </p:nvSpPr>
        <p:spPr>
          <a:xfrm>
            <a:off x="4555998" y="3791252"/>
            <a:ext cx="0" cy="301751"/>
          </a:xfrm>
          <a:prstGeom prst="line">
            <a:avLst/>
          </a:prstGeom>
          <a:noFill/>
          <a:ln w="25400">
            <a:solidFill>
              <a:srgbClr val="9C844F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4" name="Shape 98" descr="" title=""/>
          <p:cNvSpPr/>
          <p:nvPr/>
        </p:nvSpPr>
        <p:spPr>
          <a:xfrm>
            <a:off x="4555998" y="4093004"/>
            <a:ext cx="466343" cy="0"/>
          </a:xfrm>
          <a:prstGeom prst="line">
            <a:avLst/>
          </a:prstGeom>
          <a:noFill/>
          <a:ln w="31750">
            <a:solidFill>
              <a:srgbClr val="9C844F"/>
            </a:solidFill>
            <a:prstDash val="solid"/>
            <a:tailEnd type="triangle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16="http://schemas.microsoft.com/office/drawing/2014/main" xmlns:dgm="http://schemas.openxmlformats.org/drawingml/2006/diagram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>
          <a:extLst>
            <a:ext uri="{FF2B5EF4-FFF2-40B4-BE49-F238E27FC236}">
              <a16:creationId xmlns:a16="http://schemas.microsoft.com/office/drawing/2014/main" id="{623F5EB2-2BC5-095D-C605-F088B2922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" title="">
            <a:extLst>
              <a:ext uri="{FF2B5EF4-FFF2-40B4-BE49-F238E27FC236}">
                <a16:creationId xmlns:a16="http://schemas.microsoft.com/office/drawing/2014/main" id="{C7BA7D24-6107-6ECD-CB0C-FAB90F93F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36736"/>
            <a:ext cx="7543800" cy="73601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en-US" sz="3600" b="1" cap="all" spc="200" dirty="0">
                <a:solidFill>
                  <a:srgbClr val="00594C"/>
                </a:solidFill>
                <a:ea typeface="+mn-ea"/>
                <a:cs typeface="+mn-cs"/>
              </a:rPr>
              <a:t>FUTURE DEBT LIMITATIONS</a:t>
            </a:r>
          </a:p>
        </p:txBody>
      </p:sp>
      <p:graphicFrame>
        <p:nvGraphicFramePr>
          <p:cNvPr id="8" name="Content Placeholder 2" descr="" title="">
            <a:extLst>
              <a:ext uri="{FF2B5EF4-FFF2-40B4-BE49-F238E27FC236}">
                <a16:creationId xmlns:a16="http://schemas.microsoft.com/office/drawing/2014/main" id="{5A55A1EB-8996-C0AA-1F8F-C0EBA1F73A5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01615" y="1604513"/>
          <a:ext cx="7974402" cy="3965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46560461"/>
      </p:ext>
    </p:extLst>
  </p:cSld>
  <p:clrMapOvr>
    <a:masterClrMapping/>
  </p:clrMapOvr>
</p:sld>
</file>

<file path=ppt/slides/slide16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8" descr="" title=""/>
          <p:cNvSpPr/>
          <p:nvPr/>
        </p:nvSpPr>
        <p:spPr>
          <a:xfrm>
            <a:off x="3352286" y="1102915"/>
            <a:ext cx="0" cy="1755648"/>
          </a:xfrm>
          <a:prstGeom prst="line">
            <a:avLst/>
          </a:prstGeom>
          <a:noFill/>
          <a:ln w="31750">
            <a:solidFill>
              <a:srgbClr val="D2BE93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Shape 11" descr="" title=""/>
          <p:cNvSpPr/>
          <p:nvPr/>
        </p:nvSpPr>
        <p:spPr>
          <a:xfrm>
            <a:off x="3617710" y="1340659"/>
            <a:ext cx="0" cy="1517904"/>
          </a:xfrm>
          <a:prstGeom prst="line">
            <a:avLst/>
          </a:prstGeom>
          <a:noFill/>
          <a:ln w="31750">
            <a:solidFill>
              <a:srgbClr val="D2BE93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Shape 14" descr="" title=""/>
          <p:cNvSpPr/>
          <p:nvPr/>
        </p:nvSpPr>
        <p:spPr>
          <a:xfrm>
            <a:off x="3900926" y="1578403"/>
            <a:ext cx="0" cy="1280160"/>
          </a:xfrm>
          <a:prstGeom prst="line">
            <a:avLst/>
          </a:prstGeom>
          <a:noFill/>
          <a:ln w="31750">
            <a:solidFill>
              <a:srgbClr val="D2BE93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Shape 20" descr="" title=""/>
          <p:cNvSpPr/>
          <p:nvPr/>
        </p:nvSpPr>
        <p:spPr>
          <a:xfrm>
            <a:off x="4449566" y="2053891"/>
            <a:ext cx="0" cy="804672"/>
          </a:xfrm>
          <a:prstGeom prst="line">
            <a:avLst/>
          </a:prstGeom>
          <a:noFill/>
          <a:ln w="31750">
            <a:solidFill>
              <a:srgbClr val="D2BE93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Shape 23" descr="" title=""/>
          <p:cNvSpPr/>
          <p:nvPr/>
        </p:nvSpPr>
        <p:spPr>
          <a:xfrm>
            <a:off x="4723886" y="2291635"/>
            <a:ext cx="0" cy="566928"/>
          </a:xfrm>
          <a:prstGeom prst="line">
            <a:avLst/>
          </a:prstGeom>
          <a:noFill/>
          <a:ln w="31750">
            <a:solidFill>
              <a:srgbClr val="D2BE93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Shape 26" descr="" title=""/>
          <p:cNvSpPr/>
          <p:nvPr/>
        </p:nvSpPr>
        <p:spPr>
          <a:xfrm>
            <a:off x="4998206" y="2529379"/>
            <a:ext cx="0" cy="329184"/>
          </a:xfrm>
          <a:prstGeom prst="line">
            <a:avLst/>
          </a:prstGeom>
          <a:noFill/>
          <a:ln w="31750">
            <a:solidFill>
              <a:srgbClr val="D2BE93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Shape 6" descr="" title=""/>
          <p:cNvSpPr/>
          <p:nvPr/>
        </p:nvSpPr>
        <p:spPr>
          <a:xfrm>
            <a:off x="3162786" y="2767123"/>
            <a:ext cx="3115486" cy="808657"/>
          </a:xfrm>
          <a:prstGeom prst="chevron">
            <a:avLst/>
          </a:prstGeom>
          <a:solidFill>
            <a:srgbClr val="9C844F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3" name="Shape 29" descr="" title="">
            <a:extLst>
              <a:ext uri="{FF2B5EF4-FFF2-40B4-BE49-F238E27FC236}">
                <a16:creationId xmlns:a16="http://schemas.microsoft.com/office/drawing/2014/main" id="{BB5E95FA-76B7-52A8-9B27-7AEB59CA5489}"/>
              </a:ext>
            </a:extLst>
          </p:cNvPr>
          <p:cNvSpPr/>
          <p:nvPr/>
        </p:nvSpPr>
        <p:spPr>
          <a:xfrm>
            <a:off x="1592638" y="3630642"/>
            <a:ext cx="1560197" cy="280264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rgbClr val="F5EEDD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1" name="Shape 29" descr="" title="">
            <a:extLst>
              <a:ext uri="{FF2B5EF4-FFF2-40B4-BE49-F238E27FC236}">
                <a16:creationId xmlns:a16="http://schemas.microsoft.com/office/drawing/2014/main" id="{7DE29436-1568-150B-D12E-020513135EE3}"/>
              </a:ext>
            </a:extLst>
          </p:cNvPr>
          <p:cNvSpPr/>
          <p:nvPr/>
        </p:nvSpPr>
        <p:spPr>
          <a:xfrm>
            <a:off x="6024051" y="3635219"/>
            <a:ext cx="2788920" cy="27980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F5EEDD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Shape 0" descr="" title=""/>
          <p:cNvSpPr/>
          <p:nvPr/>
        </p:nvSpPr>
        <p:spPr>
          <a:xfrm>
            <a:off x="411480" y="228600"/>
            <a:ext cx="0" cy="77724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 1" descr="" title=""/>
          <p:cNvSpPr/>
          <p:nvPr/>
        </p:nvSpPr>
        <p:spPr>
          <a:xfrm>
            <a:off x="333756" y="247953"/>
            <a:ext cx="8476488" cy="58064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594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COSTS OF SEPARATE DISTRICTS AND LITIGATION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Shape 2" descr="" title=""/>
          <p:cNvSpPr/>
          <p:nvPr/>
        </p:nvSpPr>
        <p:spPr>
          <a:xfrm>
            <a:off x="1595331" y="2739693"/>
            <a:ext cx="1866015" cy="808657"/>
          </a:xfrm>
          <a:prstGeom prst="homePlate">
            <a:avLst/>
          </a:prstGeom>
          <a:solidFill>
            <a:srgbClr val="A6A6A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 3" descr="" title=""/>
          <p:cNvSpPr/>
          <p:nvPr/>
        </p:nvSpPr>
        <p:spPr>
          <a:xfrm>
            <a:off x="1662692" y="2886592"/>
            <a:ext cx="1401061" cy="56462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Centralized Administration and Management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(2020 – 2021)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hape 4" descr="" title=""/>
          <p:cNvSpPr/>
          <p:nvPr/>
        </p:nvSpPr>
        <p:spPr>
          <a:xfrm>
            <a:off x="5993685" y="2762554"/>
            <a:ext cx="2879853" cy="804673"/>
          </a:xfrm>
          <a:prstGeom prst="chevron">
            <a:avLst/>
          </a:prstGeom>
          <a:solidFill>
            <a:srgbClr val="00594C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 5" descr="" title=""/>
          <p:cNvSpPr/>
          <p:nvPr/>
        </p:nvSpPr>
        <p:spPr>
          <a:xfrm>
            <a:off x="6158277" y="2954578"/>
            <a:ext cx="2427073" cy="4461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Ongoing Litigation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 7" descr="" title=""/>
          <p:cNvSpPr/>
          <p:nvPr/>
        </p:nvSpPr>
        <p:spPr>
          <a:xfrm>
            <a:off x="3465369" y="2785314"/>
            <a:ext cx="2427073" cy="76483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Split Districts and Litigation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(2022 – 2023)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Shape 9" descr="" title=""/>
          <p:cNvSpPr/>
          <p:nvPr/>
        </p:nvSpPr>
        <p:spPr>
          <a:xfrm>
            <a:off x="3270471" y="1016464"/>
            <a:ext cx="182280" cy="187453"/>
          </a:xfrm>
          <a:prstGeom prst="ellipse">
            <a:avLst/>
          </a:prstGeom>
          <a:solidFill>
            <a:srgbClr val="D2BE93"/>
          </a:solidFill>
          <a:ln w="12700">
            <a:solidFill>
              <a:srgbClr val="D2BE93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ext 10" descr="" title=""/>
          <p:cNvSpPr/>
          <p:nvPr/>
        </p:nvSpPr>
        <p:spPr>
          <a:xfrm>
            <a:off x="3518659" y="913177"/>
            <a:ext cx="52486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9C844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2022  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NRMD2/NRMD1 engage Wolfersberger/Rufien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Shape 12" descr="" title=""/>
          <p:cNvSpPr/>
          <p:nvPr/>
        </p:nvSpPr>
        <p:spPr>
          <a:xfrm>
            <a:off x="3526570" y="1288080"/>
            <a:ext cx="182280" cy="187453"/>
          </a:xfrm>
          <a:prstGeom prst="ellipse">
            <a:avLst/>
          </a:prstGeom>
          <a:solidFill>
            <a:srgbClr val="D2BE93"/>
          </a:solidFill>
          <a:ln w="12700">
            <a:solidFill>
              <a:srgbClr val="D2BE93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ext 13" descr="" title=""/>
          <p:cNvSpPr/>
          <p:nvPr/>
        </p:nvSpPr>
        <p:spPr>
          <a:xfrm>
            <a:off x="3767573" y="1185211"/>
            <a:ext cx="49743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Shape 15" descr="" title=""/>
          <p:cNvSpPr/>
          <p:nvPr/>
        </p:nvSpPr>
        <p:spPr>
          <a:xfrm>
            <a:off x="3805217" y="1491952"/>
            <a:ext cx="182280" cy="187453"/>
          </a:xfrm>
          <a:prstGeom prst="ellipse">
            <a:avLst/>
          </a:prstGeom>
          <a:solidFill>
            <a:srgbClr val="D2BE93"/>
          </a:solidFill>
          <a:ln w="12700">
            <a:solidFill>
              <a:srgbClr val="D2BE93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Text 16" descr="" title=""/>
          <p:cNvSpPr/>
          <p:nvPr/>
        </p:nvSpPr>
        <p:spPr>
          <a:xfrm>
            <a:off x="3767573" y="1165612"/>
            <a:ext cx="47000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9C844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NOV 2022  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NRMD1/NRMD2 budgets withhold Reunion MD revenue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Text 19" descr="" title=""/>
          <p:cNvSpPr/>
          <p:nvPr/>
        </p:nvSpPr>
        <p:spPr>
          <a:xfrm>
            <a:off x="4072138" y="1436671"/>
            <a:ext cx="44256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9C844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DEC 2022  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Reunion MD files suit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Shape 21" descr="" title=""/>
          <p:cNvSpPr/>
          <p:nvPr/>
        </p:nvSpPr>
        <p:spPr>
          <a:xfrm>
            <a:off x="4351957" y="1864153"/>
            <a:ext cx="182280" cy="187453"/>
          </a:xfrm>
          <a:prstGeom prst="ellipse">
            <a:avLst/>
          </a:prstGeom>
          <a:solidFill>
            <a:srgbClr val="D2BE93"/>
          </a:solidFill>
          <a:ln w="12700">
            <a:solidFill>
              <a:srgbClr val="D2BE93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Text 22" descr="" title=""/>
          <p:cNvSpPr/>
          <p:nvPr/>
        </p:nvSpPr>
        <p:spPr>
          <a:xfrm>
            <a:off x="4585963" y="1820858"/>
            <a:ext cx="41513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9C844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FEB 2023  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Court appoints receiver to collect/distribute revenue per          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b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            existing 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contracts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Shape 24" descr="" title=""/>
          <p:cNvSpPr/>
          <p:nvPr/>
        </p:nvSpPr>
        <p:spPr>
          <a:xfrm>
            <a:off x="4628177" y="2205184"/>
            <a:ext cx="182280" cy="187453"/>
          </a:xfrm>
          <a:prstGeom prst="ellipse">
            <a:avLst/>
          </a:prstGeom>
          <a:solidFill>
            <a:srgbClr val="D2BE93"/>
          </a:solidFill>
          <a:ln w="12700">
            <a:solidFill>
              <a:srgbClr val="D2BE93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Text 25" descr="" title=""/>
          <p:cNvSpPr/>
          <p:nvPr/>
        </p:nvSpPr>
        <p:spPr>
          <a:xfrm>
            <a:off x="4890259" y="2136326"/>
            <a:ext cx="387705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9C844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MAY 2023  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NRMD3 engages Wolfersberger/Rufien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Shape 27" descr="" title=""/>
          <p:cNvSpPr/>
          <p:nvPr/>
        </p:nvSpPr>
        <p:spPr>
          <a:xfrm>
            <a:off x="4902497" y="2442928"/>
            <a:ext cx="182280" cy="187453"/>
          </a:xfrm>
          <a:prstGeom prst="ellipse">
            <a:avLst/>
          </a:prstGeom>
          <a:solidFill>
            <a:srgbClr val="D2BE93"/>
          </a:solidFill>
          <a:ln w="12700">
            <a:solidFill>
              <a:srgbClr val="D2BE93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Text 28" descr="" title=""/>
          <p:cNvSpPr/>
          <p:nvPr/>
        </p:nvSpPr>
        <p:spPr>
          <a:xfrm>
            <a:off x="5164579" y="2374070"/>
            <a:ext cx="36027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9C844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NOV 2023  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NRMD3 added as a defendant in the lawsuit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Shape 29" descr="" title=""/>
          <p:cNvSpPr/>
          <p:nvPr/>
        </p:nvSpPr>
        <p:spPr>
          <a:xfrm>
            <a:off x="3193983" y="3635218"/>
            <a:ext cx="2788920" cy="2798064"/>
          </a:xfrm>
          <a:prstGeom prst="rect">
            <a:avLst/>
          </a:prstGeom>
          <a:solidFill>
            <a:srgbClr val="F5EEDD"/>
          </a:solidFill>
          <a:ln w="12700">
            <a:solidFill>
              <a:srgbClr val="F5EEDD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2" name="Text 30" descr="" title=""/>
          <p:cNvSpPr/>
          <p:nvPr/>
        </p:nvSpPr>
        <p:spPr>
          <a:xfrm>
            <a:off x="1767519" y="3653507"/>
            <a:ext cx="694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2020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Text 31" descr="" title=""/>
          <p:cNvSpPr/>
          <p:nvPr/>
        </p:nvSpPr>
        <p:spPr>
          <a:xfrm>
            <a:off x="2462463" y="3653507"/>
            <a:ext cx="694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2021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4" name="Text 32" descr="" title=""/>
          <p:cNvSpPr/>
          <p:nvPr/>
        </p:nvSpPr>
        <p:spPr>
          <a:xfrm>
            <a:off x="3157407" y="3653507"/>
            <a:ext cx="14127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2022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Text 33" descr="" title=""/>
          <p:cNvSpPr/>
          <p:nvPr/>
        </p:nvSpPr>
        <p:spPr>
          <a:xfrm>
            <a:off x="4570155" y="3653507"/>
            <a:ext cx="14127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Text 34" descr="" title=""/>
          <p:cNvSpPr/>
          <p:nvPr/>
        </p:nvSpPr>
        <p:spPr>
          <a:xfrm>
            <a:off x="5982903" y="3653507"/>
            <a:ext cx="694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Text 35" descr="" title=""/>
          <p:cNvSpPr/>
          <p:nvPr/>
        </p:nvSpPr>
        <p:spPr>
          <a:xfrm>
            <a:off x="6677847" y="3653507"/>
            <a:ext cx="694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8" name="Text 36" descr="" title=""/>
          <p:cNvSpPr/>
          <p:nvPr/>
        </p:nvSpPr>
        <p:spPr>
          <a:xfrm>
            <a:off x="7372791" y="3653507"/>
            <a:ext cx="694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2026*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Text 37" descr="" title=""/>
          <p:cNvSpPr/>
          <p:nvPr/>
        </p:nvSpPr>
        <p:spPr>
          <a:xfrm>
            <a:off x="8067735" y="3653507"/>
            <a:ext cx="694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2027*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0" name="Shape 38" descr="" title=""/>
          <p:cNvSpPr/>
          <p:nvPr/>
        </p:nvSpPr>
        <p:spPr>
          <a:xfrm>
            <a:off x="386775" y="3909539"/>
            <a:ext cx="8366760" cy="0"/>
          </a:xfrm>
          <a:prstGeom prst="line">
            <a:avLst/>
          </a:prstGeom>
          <a:noFill/>
          <a:ln w="9525">
            <a:solidFill>
              <a:srgbClr val="404040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1" name="Text 39" descr="" title=""/>
          <p:cNvSpPr/>
          <p:nvPr/>
        </p:nvSpPr>
        <p:spPr>
          <a:xfrm>
            <a:off x="551367" y="3955259"/>
            <a:ext cx="1188720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1" i="0" u="none" strike="noStrike" kern="1200" cap="none" spc="0" normalizeH="0" baseline="0" noProof="0" dirty="0">
                <a:ln>
                  <a:noFill/>
                </a:ln>
                <a:solidFill>
                  <a:srgbClr val="00594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Reunion MD</a:t>
            </a: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2" name="Text 40" descr="" title=""/>
          <p:cNvSpPr/>
          <p:nvPr/>
        </p:nvSpPr>
        <p:spPr>
          <a:xfrm>
            <a:off x="670239" y="4142711"/>
            <a:ext cx="1097280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Mgmt / Accounting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3" name="Text 41" descr="" title=""/>
          <p:cNvSpPr/>
          <p:nvPr/>
        </p:nvSpPr>
        <p:spPr>
          <a:xfrm>
            <a:off x="1767519" y="4142711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$250,631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Text 42" descr="" title=""/>
          <p:cNvSpPr/>
          <p:nvPr/>
        </p:nvSpPr>
        <p:spPr>
          <a:xfrm>
            <a:off x="2462463" y="4142711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$248,333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5" name="Text 43" descr="" title=""/>
          <p:cNvSpPr/>
          <p:nvPr/>
        </p:nvSpPr>
        <p:spPr>
          <a:xfrm>
            <a:off x="3157407" y="4142711"/>
            <a:ext cx="1412748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$313,311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6" name="Text 44" descr="" title=""/>
          <p:cNvSpPr/>
          <p:nvPr/>
        </p:nvSpPr>
        <p:spPr>
          <a:xfrm>
            <a:off x="4570155" y="4142711"/>
            <a:ext cx="1412748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$339,036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7" name="Text 45" descr="" title=""/>
          <p:cNvSpPr/>
          <p:nvPr/>
        </p:nvSpPr>
        <p:spPr>
          <a:xfrm>
            <a:off x="5982903" y="4142711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$378,961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8" name="Text 46" descr="" title=""/>
          <p:cNvSpPr/>
          <p:nvPr/>
        </p:nvSpPr>
        <p:spPr>
          <a:xfrm>
            <a:off x="6677847" y="4142711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$371,391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9" name="Text 47" descr="" title=""/>
          <p:cNvSpPr/>
          <p:nvPr/>
        </p:nvSpPr>
        <p:spPr>
          <a:xfrm>
            <a:off x="7372791" y="4142711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$400,195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0" name="Text 48" descr="" title=""/>
          <p:cNvSpPr/>
          <p:nvPr/>
        </p:nvSpPr>
        <p:spPr>
          <a:xfrm>
            <a:off x="8067735" y="4142711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$394,708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1" name="Text 49" descr="" title=""/>
          <p:cNvSpPr/>
          <p:nvPr/>
        </p:nvSpPr>
        <p:spPr>
          <a:xfrm>
            <a:off x="670239" y="4330163"/>
            <a:ext cx="1097280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General Counsel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2" name="Text 50" descr="" title=""/>
          <p:cNvSpPr/>
          <p:nvPr/>
        </p:nvSpPr>
        <p:spPr>
          <a:xfrm>
            <a:off x="1767519" y="4330163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$108,541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Text 51" descr="" title=""/>
          <p:cNvSpPr/>
          <p:nvPr/>
        </p:nvSpPr>
        <p:spPr>
          <a:xfrm>
            <a:off x="2462463" y="4330163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$92,702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Text 52" descr="" title=""/>
          <p:cNvSpPr/>
          <p:nvPr/>
        </p:nvSpPr>
        <p:spPr>
          <a:xfrm>
            <a:off x="3157407" y="4330163"/>
            <a:ext cx="1412748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$146,027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Text 53" descr="" title=""/>
          <p:cNvSpPr/>
          <p:nvPr/>
        </p:nvSpPr>
        <p:spPr>
          <a:xfrm>
            <a:off x="4570155" y="4330163"/>
            <a:ext cx="1412748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$168,350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Text 54" descr="" title=""/>
          <p:cNvSpPr/>
          <p:nvPr/>
        </p:nvSpPr>
        <p:spPr>
          <a:xfrm>
            <a:off x="5982903" y="4330163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$198,078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Text 55" descr="" title=""/>
          <p:cNvSpPr/>
          <p:nvPr/>
        </p:nvSpPr>
        <p:spPr>
          <a:xfrm>
            <a:off x="6677847" y="4330163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$149,654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8" name="Text 56" descr="" title=""/>
          <p:cNvSpPr/>
          <p:nvPr/>
        </p:nvSpPr>
        <p:spPr>
          <a:xfrm>
            <a:off x="7372791" y="4330163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$200,000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9" name="Text 57" descr="" title=""/>
          <p:cNvSpPr/>
          <p:nvPr/>
        </p:nvSpPr>
        <p:spPr>
          <a:xfrm>
            <a:off x="8067735" y="4330163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$200,000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0" name="Shape 58" descr="" title=""/>
          <p:cNvSpPr/>
          <p:nvPr/>
        </p:nvSpPr>
        <p:spPr>
          <a:xfrm>
            <a:off x="423351" y="3973547"/>
            <a:ext cx="54864" cy="525780"/>
          </a:xfrm>
          <a:prstGeom prst="rect">
            <a:avLst/>
          </a:prstGeom>
          <a:solidFill>
            <a:srgbClr val="00594C"/>
          </a:solidFill>
          <a:ln w="12700">
            <a:solidFill>
              <a:srgbClr val="00594C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1" name="Text 59" descr="" title=""/>
          <p:cNvSpPr/>
          <p:nvPr/>
        </p:nvSpPr>
        <p:spPr>
          <a:xfrm>
            <a:off x="551367" y="4581623"/>
            <a:ext cx="1188720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1" i="0" u="none" strike="noStrike" kern="1200" cap="none" spc="0" normalizeH="0" baseline="0" noProof="0" dirty="0">
                <a:ln>
                  <a:noFill/>
                </a:ln>
                <a:solidFill>
                  <a:srgbClr val="9C844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NRMDs</a:t>
            </a: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2" name="Text 60" descr="" title=""/>
          <p:cNvSpPr/>
          <p:nvPr/>
        </p:nvSpPr>
        <p:spPr>
          <a:xfrm>
            <a:off x="670239" y="4769075"/>
            <a:ext cx="1097280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Mgmt / Accounting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3" name="Text 61" descr="" title=""/>
          <p:cNvSpPr/>
          <p:nvPr/>
        </p:nvSpPr>
        <p:spPr>
          <a:xfrm>
            <a:off x="1767519" y="4769075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4" name="Text 62" descr="" title=""/>
          <p:cNvSpPr/>
          <p:nvPr/>
        </p:nvSpPr>
        <p:spPr>
          <a:xfrm>
            <a:off x="2462463" y="4769075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5" name="Text 63" descr="" title=""/>
          <p:cNvSpPr/>
          <p:nvPr/>
        </p:nvSpPr>
        <p:spPr>
          <a:xfrm>
            <a:off x="3157407" y="4769075"/>
            <a:ext cx="1412748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$109,224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6" name="Text 64" descr="" title=""/>
          <p:cNvSpPr/>
          <p:nvPr/>
        </p:nvSpPr>
        <p:spPr>
          <a:xfrm>
            <a:off x="4570155" y="4769075"/>
            <a:ext cx="1412748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$204,378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7" name="Text 65" descr="" title=""/>
          <p:cNvSpPr/>
          <p:nvPr/>
        </p:nvSpPr>
        <p:spPr>
          <a:xfrm>
            <a:off x="5982903" y="4769075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$215,597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8" name="Text 66" descr="" title=""/>
          <p:cNvSpPr/>
          <p:nvPr/>
        </p:nvSpPr>
        <p:spPr>
          <a:xfrm>
            <a:off x="6677847" y="4769075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$227,262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9" name="Text 67" descr="" title=""/>
          <p:cNvSpPr/>
          <p:nvPr/>
        </p:nvSpPr>
        <p:spPr>
          <a:xfrm>
            <a:off x="7372791" y="4769075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$213,000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0" name="Text 68" descr="" title=""/>
          <p:cNvSpPr/>
          <p:nvPr/>
        </p:nvSpPr>
        <p:spPr>
          <a:xfrm>
            <a:off x="8067735" y="4769075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$219,300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1" name="Text 69" descr="" title=""/>
          <p:cNvSpPr/>
          <p:nvPr/>
        </p:nvSpPr>
        <p:spPr>
          <a:xfrm>
            <a:off x="670239" y="4956527"/>
            <a:ext cx="1097280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Other Admin Fees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2" name="Text 70" descr="" title=""/>
          <p:cNvSpPr/>
          <p:nvPr/>
        </p:nvSpPr>
        <p:spPr>
          <a:xfrm>
            <a:off x="1767519" y="4956527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$95,024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3" name="Text 71" descr="" title=""/>
          <p:cNvSpPr/>
          <p:nvPr/>
        </p:nvSpPr>
        <p:spPr>
          <a:xfrm>
            <a:off x="2462463" y="4956527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$30,127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4" name="Text 72" descr="" title=""/>
          <p:cNvSpPr/>
          <p:nvPr/>
        </p:nvSpPr>
        <p:spPr>
          <a:xfrm>
            <a:off x="3157407" y="4956527"/>
            <a:ext cx="1412748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$77,526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5" name="Text 73" descr="" title=""/>
          <p:cNvSpPr/>
          <p:nvPr/>
        </p:nvSpPr>
        <p:spPr>
          <a:xfrm>
            <a:off x="4570155" y="4956527"/>
            <a:ext cx="1412748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$101,952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6" name="Text 74" descr="" title=""/>
          <p:cNvSpPr/>
          <p:nvPr/>
        </p:nvSpPr>
        <p:spPr>
          <a:xfrm>
            <a:off x="5982903" y="4956527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$43,608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7" name="Text 75" descr="" title=""/>
          <p:cNvSpPr/>
          <p:nvPr/>
        </p:nvSpPr>
        <p:spPr>
          <a:xfrm>
            <a:off x="6677847" y="4956527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$63,314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8" name="Text 76" descr="" title=""/>
          <p:cNvSpPr/>
          <p:nvPr/>
        </p:nvSpPr>
        <p:spPr>
          <a:xfrm>
            <a:off x="7372791" y="4956527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$61,102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9" name="Text 77" descr="" title=""/>
          <p:cNvSpPr/>
          <p:nvPr/>
        </p:nvSpPr>
        <p:spPr>
          <a:xfrm>
            <a:off x="8067735" y="4956527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$176,300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0" name="Text 78" descr="" title=""/>
          <p:cNvSpPr/>
          <p:nvPr/>
        </p:nvSpPr>
        <p:spPr>
          <a:xfrm>
            <a:off x="670239" y="5143979"/>
            <a:ext cx="1097280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General Counsel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1" name="Text 79" descr="" title=""/>
          <p:cNvSpPr/>
          <p:nvPr/>
        </p:nvSpPr>
        <p:spPr>
          <a:xfrm>
            <a:off x="1767519" y="5143979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$389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2" name="Text 80" descr="" title=""/>
          <p:cNvSpPr/>
          <p:nvPr/>
        </p:nvSpPr>
        <p:spPr>
          <a:xfrm>
            <a:off x="2462463" y="5143979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$3,850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3" name="Text 81" descr="" title=""/>
          <p:cNvSpPr/>
          <p:nvPr/>
        </p:nvSpPr>
        <p:spPr>
          <a:xfrm>
            <a:off x="3157407" y="5143979"/>
            <a:ext cx="1412748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$42,071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4" name="Text 82" descr="" title=""/>
          <p:cNvSpPr/>
          <p:nvPr/>
        </p:nvSpPr>
        <p:spPr>
          <a:xfrm>
            <a:off x="4570155" y="5143979"/>
            <a:ext cx="1412748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$131,158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5" name="Text 83" descr="" title=""/>
          <p:cNvSpPr/>
          <p:nvPr/>
        </p:nvSpPr>
        <p:spPr>
          <a:xfrm>
            <a:off x="5982903" y="5143979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$3,238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6" name="Text 84" descr="" title=""/>
          <p:cNvSpPr/>
          <p:nvPr/>
        </p:nvSpPr>
        <p:spPr>
          <a:xfrm>
            <a:off x="6677847" y="5143979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$18,525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7" name="Text 85" descr="" title=""/>
          <p:cNvSpPr/>
          <p:nvPr/>
        </p:nvSpPr>
        <p:spPr>
          <a:xfrm>
            <a:off x="7372791" y="5143979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$105,000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8" name="Text 86" descr="" title=""/>
          <p:cNvSpPr/>
          <p:nvPr/>
        </p:nvSpPr>
        <p:spPr>
          <a:xfrm>
            <a:off x="8067735" y="5143979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$60,000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9" name="Shape 87" descr="" title=""/>
          <p:cNvSpPr/>
          <p:nvPr/>
        </p:nvSpPr>
        <p:spPr>
          <a:xfrm>
            <a:off x="423351" y="4599911"/>
            <a:ext cx="54864" cy="713232"/>
          </a:xfrm>
          <a:prstGeom prst="rect">
            <a:avLst/>
          </a:prstGeom>
          <a:solidFill>
            <a:srgbClr val="D2BE93"/>
          </a:solidFill>
          <a:ln w="12700">
            <a:solidFill>
              <a:srgbClr val="D2BE93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0" name="Text 88" descr="" title=""/>
          <p:cNvSpPr/>
          <p:nvPr/>
        </p:nvSpPr>
        <p:spPr>
          <a:xfrm>
            <a:off x="551367" y="5395439"/>
            <a:ext cx="1188720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1" i="0" u="none" strike="noStrike" kern="1200" cap="none" spc="0" normalizeH="0" baseline="0" noProof="0" dirty="0">
                <a:ln>
                  <a:noFill/>
                </a:ln>
                <a:solidFill>
                  <a:srgbClr val="9C844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Litigation</a:t>
            </a: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1" name="Text 89" descr="" title=""/>
          <p:cNvSpPr/>
          <p:nvPr/>
        </p:nvSpPr>
        <p:spPr>
          <a:xfrm>
            <a:off x="670239" y="5582891"/>
            <a:ext cx="1097280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RMD Fees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2" name="Text 90" descr="" title=""/>
          <p:cNvSpPr/>
          <p:nvPr/>
        </p:nvSpPr>
        <p:spPr>
          <a:xfrm>
            <a:off x="1767519" y="5582891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3" name="Text 91" descr="" title=""/>
          <p:cNvSpPr/>
          <p:nvPr/>
        </p:nvSpPr>
        <p:spPr>
          <a:xfrm>
            <a:off x="2462463" y="5582891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4" name="Text 92" descr="" title=""/>
          <p:cNvSpPr/>
          <p:nvPr/>
        </p:nvSpPr>
        <p:spPr>
          <a:xfrm>
            <a:off x="3157407" y="5582891"/>
            <a:ext cx="1412748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$67,770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5" name="Text 93" descr="" title=""/>
          <p:cNvSpPr/>
          <p:nvPr/>
        </p:nvSpPr>
        <p:spPr>
          <a:xfrm>
            <a:off x="4570155" y="5582891"/>
            <a:ext cx="1412748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$588,860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6" name="Text 94" descr="" title=""/>
          <p:cNvSpPr/>
          <p:nvPr/>
        </p:nvSpPr>
        <p:spPr>
          <a:xfrm>
            <a:off x="5982903" y="5582891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$429,461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7" name="Text 95" descr="" title=""/>
          <p:cNvSpPr/>
          <p:nvPr/>
        </p:nvSpPr>
        <p:spPr>
          <a:xfrm>
            <a:off x="6677847" y="5582891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$419,110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8" name="Text 96" descr="" title=""/>
          <p:cNvSpPr/>
          <p:nvPr/>
        </p:nvSpPr>
        <p:spPr>
          <a:xfrm>
            <a:off x="7372791" y="5582891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$1,100,000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9" name="Text 97" descr="" title=""/>
          <p:cNvSpPr/>
          <p:nvPr/>
        </p:nvSpPr>
        <p:spPr>
          <a:xfrm>
            <a:off x="8067735" y="5582891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$500,000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0" name="Text 98" descr="" title=""/>
          <p:cNvSpPr/>
          <p:nvPr/>
        </p:nvSpPr>
        <p:spPr>
          <a:xfrm>
            <a:off x="670239" y="5770343"/>
            <a:ext cx="1097280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NRMD Fees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1" name="Text 99" descr="" title=""/>
          <p:cNvSpPr/>
          <p:nvPr/>
        </p:nvSpPr>
        <p:spPr>
          <a:xfrm>
            <a:off x="1767519" y="5770343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2" name="Text 100" descr="" title=""/>
          <p:cNvSpPr/>
          <p:nvPr/>
        </p:nvSpPr>
        <p:spPr>
          <a:xfrm>
            <a:off x="2462463" y="5770343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3" name="Text 101" descr="" title=""/>
          <p:cNvSpPr/>
          <p:nvPr/>
        </p:nvSpPr>
        <p:spPr>
          <a:xfrm>
            <a:off x="3157407" y="5770343"/>
            <a:ext cx="1412748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4" name="Text 102" descr="" title=""/>
          <p:cNvSpPr/>
          <p:nvPr/>
        </p:nvSpPr>
        <p:spPr>
          <a:xfrm>
            <a:off x="4570155" y="5770343"/>
            <a:ext cx="1412748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$117,528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5" name="Text 103" descr="" title=""/>
          <p:cNvSpPr/>
          <p:nvPr/>
        </p:nvSpPr>
        <p:spPr>
          <a:xfrm>
            <a:off x="5982903" y="5770343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$56,584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6" name="Text 104" descr="" title=""/>
          <p:cNvSpPr/>
          <p:nvPr/>
        </p:nvSpPr>
        <p:spPr>
          <a:xfrm>
            <a:off x="6677847" y="5770343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$36,010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7" name="Text 105" descr="" title=""/>
          <p:cNvSpPr/>
          <p:nvPr/>
        </p:nvSpPr>
        <p:spPr>
          <a:xfrm>
            <a:off x="7372791" y="5770343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$390,000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8" name="Text 106" descr="" title=""/>
          <p:cNvSpPr/>
          <p:nvPr/>
        </p:nvSpPr>
        <p:spPr>
          <a:xfrm>
            <a:off x="8067735" y="5770343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$750,000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9" name="Text 107" descr="" title=""/>
          <p:cNvSpPr/>
          <p:nvPr/>
        </p:nvSpPr>
        <p:spPr>
          <a:xfrm>
            <a:off x="670239" y="5957795"/>
            <a:ext cx="1097280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Receivership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0" name="Text 108" descr="" title=""/>
          <p:cNvSpPr/>
          <p:nvPr/>
        </p:nvSpPr>
        <p:spPr>
          <a:xfrm>
            <a:off x="1767519" y="5957795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1" name="Text 109" descr="" title=""/>
          <p:cNvSpPr/>
          <p:nvPr/>
        </p:nvSpPr>
        <p:spPr>
          <a:xfrm>
            <a:off x="2462463" y="5957795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2" name="Text 110" descr="" title=""/>
          <p:cNvSpPr/>
          <p:nvPr/>
        </p:nvSpPr>
        <p:spPr>
          <a:xfrm>
            <a:off x="3157407" y="5957795"/>
            <a:ext cx="1412748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3" name="Text 111" descr="" title=""/>
          <p:cNvSpPr/>
          <p:nvPr/>
        </p:nvSpPr>
        <p:spPr>
          <a:xfrm>
            <a:off x="4570155" y="5957795"/>
            <a:ext cx="1412748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$132,249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4" name="Text 112" descr="" title=""/>
          <p:cNvSpPr/>
          <p:nvPr/>
        </p:nvSpPr>
        <p:spPr>
          <a:xfrm>
            <a:off x="5982903" y="5957795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$157,206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5" name="Text 113" descr="" title=""/>
          <p:cNvSpPr/>
          <p:nvPr/>
        </p:nvSpPr>
        <p:spPr>
          <a:xfrm>
            <a:off x="6677847" y="5957795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$48,325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6" name="Text 114" descr="" title=""/>
          <p:cNvSpPr/>
          <p:nvPr/>
        </p:nvSpPr>
        <p:spPr>
          <a:xfrm>
            <a:off x="7372791" y="5957795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$68,218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7" name="Text 115" descr="" title=""/>
          <p:cNvSpPr/>
          <p:nvPr/>
        </p:nvSpPr>
        <p:spPr>
          <a:xfrm>
            <a:off x="8067735" y="5957795"/>
            <a:ext cx="694944" cy="1874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$75,000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8" name="Shape 116" descr="" title=""/>
          <p:cNvSpPr/>
          <p:nvPr/>
        </p:nvSpPr>
        <p:spPr>
          <a:xfrm>
            <a:off x="423351" y="5413727"/>
            <a:ext cx="54864" cy="713232"/>
          </a:xfrm>
          <a:prstGeom prst="rect">
            <a:avLst/>
          </a:prstGeom>
          <a:solidFill>
            <a:srgbClr val="9C844F"/>
          </a:solidFill>
          <a:ln w="12700">
            <a:solidFill>
              <a:srgbClr val="9C844F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9" name="Shape 117" descr="" title=""/>
          <p:cNvSpPr/>
          <p:nvPr/>
        </p:nvSpPr>
        <p:spPr>
          <a:xfrm>
            <a:off x="386775" y="6181823"/>
            <a:ext cx="8366760" cy="0"/>
          </a:xfrm>
          <a:prstGeom prst="line">
            <a:avLst/>
          </a:prstGeom>
          <a:noFill/>
          <a:ln w="9525">
            <a:solidFill>
              <a:srgbClr val="404040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0" name="Text 118" descr="" title=""/>
          <p:cNvSpPr/>
          <p:nvPr/>
        </p:nvSpPr>
        <p:spPr>
          <a:xfrm>
            <a:off x="551367" y="6218399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1" name="Text 119" descr="" title=""/>
          <p:cNvSpPr/>
          <p:nvPr/>
        </p:nvSpPr>
        <p:spPr>
          <a:xfrm>
            <a:off x="1767519" y="6218399"/>
            <a:ext cx="694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$454,585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2" name="Text 120" descr="" title=""/>
          <p:cNvSpPr/>
          <p:nvPr/>
        </p:nvSpPr>
        <p:spPr>
          <a:xfrm>
            <a:off x="2462463" y="6218399"/>
            <a:ext cx="694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$375,012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3" name="Text 121" descr="" title=""/>
          <p:cNvSpPr/>
          <p:nvPr/>
        </p:nvSpPr>
        <p:spPr>
          <a:xfrm>
            <a:off x="3157407" y="6218399"/>
            <a:ext cx="14127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$755,929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4" name="Text 122" descr="" title=""/>
          <p:cNvSpPr/>
          <p:nvPr/>
        </p:nvSpPr>
        <p:spPr>
          <a:xfrm>
            <a:off x="4570155" y="6218399"/>
            <a:ext cx="14127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$1,783,511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5" name="Text 123" descr="" title=""/>
          <p:cNvSpPr/>
          <p:nvPr/>
        </p:nvSpPr>
        <p:spPr>
          <a:xfrm>
            <a:off x="5982903" y="6218399"/>
            <a:ext cx="694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$1,482,733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6" name="Text 124" descr="" title=""/>
          <p:cNvSpPr/>
          <p:nvPr/>
        </p:nvSpPr>
        <p:spPr>
          <a:xfrm>
            <a:off x="6677847" y="6218399"/>
            <a:ext cx="694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$1,333,591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7" name="Text 125" descr="" title=""/>
          <p:cNvSpPr/>
          <p:nvPr/>
        </p:nvSpPr>
        <p:spPr>
          <a:xfrm>
            <a:off x="7372791" y="6218399"/>
            <a:ext cx="694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$2,537,515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8" name="Text 126" descr="" title=""/>
          <p:cNvSpPr/>
          <p:nvPr/>
        </p:nvSpPr>
        <p:spPr>
          <a:xfrm>
            <a:off x="8067735" y="6218399"/>
            <a:ext cx="694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$2,375,308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9" name="Text 127" descr="" title=""/>
          <p:cNvSpPr/>
          <p:nvPr/>
        </p:nvSpPr>
        <p:spPr>
          <a:xfrm>
            <a:off x="221123" y="6504148"/>
            <a:ext cx="7168188" cy="23317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1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*Costs of litigation increased from 2026 budgeted amounts</a:t>
            </a:r>
            <a:r>
              <a:rPr lang="en-US" sz="1000" b="1" i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 2027 figures sourced from preliminary budgets. 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 descr="" title=""/>
          <p:cNvSpPr/>
          <p:nvPr/>
        </p:nvSpPr>
        <p:spPr>
          <a:xfrm>
            <a:off x="411480" y="228600"/>
            <a:ext cx="0" cy="77724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 1" descr="" title=""/>
          <p:cNvSpPr/>
          <p:nvPr/>
        </p:nvSpPr>
        <p:spPr>
          <a:xfrm>
            <a:off x="502920" y="354330"/>
            <a:ext cx="8138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594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STATUS QUO VS. ONE COMMUNITY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Shape 2" descr="" title=""/>
          <p:cNvSpPr/>
          <p:nvPr/>
        </p:nvSpPr>
        <p:spPr>
          <a:xfrm>
            <a:off x="2779261" y="843534"/>
            <a:ext cx="2880360" cy="4346652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Shape 3" descr="" title=""/>
          <p:cNvSpPr/>
          <p:nvPr/>
        </p:nvSpPr>
        <p:spPr>
          <a:xfrm>
            <a:off x="5842501" y="838028"/>
            <a:ext cx="2971800" cy="4352158"/>
          </a:xfrm>
          <a:prstGeom prst="rect">
            <a:avLst/>
          </a:prstGeom>
          <a:solidFill>
            <a:srgbClr val="E6F0EE"/>
          </a:solidFill>
          <a:ln w="12700">
            <a:solidFill>
              <a:srgbClr val="E6F0EE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hape 4" descr="" title=""/>
          <p:cNvSpPr/>
          <p:nvPr/>
        </p:nvSpPr>
        <p:spPr>
          <a:xfrm>
            <a:off x="2779261" y="843534"/>
            <a:ext cx="2880360" cy="411480"/>
          </a:xfrm>
          <a:prstGeom prst="rect">
            <a:avLst/>
          </a:prstGeom>
          <a:solidFill>
            <a:srgbClr val="8C8C8C"/>
          </a:solidFill>
          <a:ln w="12700">
            <a:solidFill>
              <a:srgbClr val="8C8C8C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Shape 5" descr="" title=""/>
          <p:cNvSpPr/>
          <p:nvPr/>
        </p:nvSpPr>
        <p:spPr>
          <a:xfrm>
            <a:off x="5842501" y="843534"/>
            <a:ext cx="2971800" cy="411480"/>
          </a:xfrm>
          <a:prstGeom prst="rect">
            <a:avLst/>
          </a:prstGeom>
          <a:solidFill>
            <a:srgbClr val="00594C"/>
          </a:solidFill>
          <a:ln w="12700">
            <a:solidFill>
              <a:srgbClr val="00594C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 6" descr="" title=""/>
          <p:cNvSpPr/>
          <p:nvPr/>
        </p:nvSpPr>
        <p:spPr>
          <a:xfrm>
            <a:off x="2779261" y="843534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STATUS QUO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 7" descr="" title=""/>
          <p:cNvSpPr/>
          <p:nvPr/>
        </p:nvSpPr>
        <p:spPr>
          <a:xfrm>
            <a:off x="5842501" y="843534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ONE COMMUNITY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ext 8" descr="" title=""/>
          <p:cNvSpPr/>
          <p:nvPr/>
        </p:nvSpPr>
        <p:spPr>
          <a:xfrm>
            <a:off x="767581" y="1319022"/>
            <a:ext cx="3703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9C844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STRUCTURE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Shape 9" descr="" title=""/>
          <p:cNvSpPr/>
          <p:nvPr/>
        </p:nvSpPr>
        <p:spPr>
          <a:xfrm>
            <a:off x="767581" y="1556766"/>
            <a:ext cx="8046720" cy="0"/>
          </a:xfrm>
          <a:prstGeom prst="line">
            <a:avLst/>
          </a:prstGeom>
          <a:noFill/>
          <a:ln w="9525">
            <a:solidFill>
              <a:srgbClr val="D2BE93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ext 10" descr="" title=""/>
          <p:cNvSpPr/>
          <p:nvPr/>
        </p:nvSpPr>
        <p:spPr>
          <a:xfrm>
            <a:off x="859021" y="1565910"/>
            <a:ext cx="1783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Debt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 11" descr="" title=""/>
          <p:cNvSpPr/>
          <p:nvPr/>
        </p:nvSpPr>
        <p:spPr>
          <a:xfrm>
            <a:off x="2870701" y="1565910"/>
            <a:ext cx="2697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 refinancing; maximum mills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ext 12" descr="" title=""/>
          <p:cNvSpPr/>
          <p:nvPr/>
        </p:nvSpPr>
        <p:spPr>
          <a:xfrm>
            <a:off x="5933941" y="1565910"/>
            <a:ext cx="2788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Debt refinanced; tax savings in 2028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ext 13" descr="" title=""/>
          <p:cNvSpPr/>
          <p:nvPr/>
        </p:nvSpPr>
        <p:spPr>
          <a:xfrm>
            <a:off x="859021" y="1739646"/>
            <a:ext cx="1783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Administration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Text 14" descr="" title=""/>
          <p:cNvSpPr/>
          <p:nvPr/>
        </p:nvSpPr>
        <p:spPr>
          <a:xfrm>
            <a:off x="2870701" y="1739646"/>
            <a:ext cx="2697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Split districts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ext 15" descr="" title=""/>
          <p:cNvSpPr/>
          <p:nvPr/>
        </p:nvSpPr>
        <p:spPr>
          <a:xfrm>
            <a:off x="5933941" y="1739646"/>
            <a:ext cx="2788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NRMDs consolidated; Finance Authority manages debt; Reunion administers public infrastructure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Text 16" descr="" title=""/>
          <p:cNvSpPr/>
          <p:nvPr/>
        </p:nvSpPr>
        <p:spPr>
          <a:xfrm>
            <a:off x="859021" y="2087118"/>
            <a:ext cx="1783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Litigation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Text 17" descr="" title=""/>
          <p:cNvSpPr/>
          <p:nvPr/>
        </p:nvSpPr>
        <p:spPr>
          <a:xfrm>
            <a:off x="2870701" y="2087118"/>
            <a:ext cx="2697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Ongoing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Text 18" descr="" title=""/>
          <p:cNvSpPr/>
          <p:nvPr/>
        </p:nvSpPr>
        <p:spPr>
          <a:xfrm>
            <a:off x="5933941" y="2087118"/>
            <a:ext cx="2788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Settled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Text 19" descr="" title=""/>
          <p:cNvSpPr/>
          <p:nvPr/>
        </p:nvSpPr>
        <p:spPr>
          <a:xfrm>
            <a:off x="767581" y="2340864"/>
            <a:ext cx="3703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9C844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COSTS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Shape 20" descr="" title=""/>
          <p:cNvSpPr/>
          <p:nvPr/>
        </p:nvSpPr>
        <p:spPr>
          <a:xfrm>
            <a:off x="767581" y="2578608"/>
            <a:ext cx="8046720" cy="0"/>
          </a:xfrm>
          <a:prstGeom prst="line">
            <a:avLst/>
          </a:prstGeom>
          <a:noFill/>
          <a:ln w="9525">
            <a:solidFill>
              <a:srgbClr val="D2BE93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Text 21" descr="" title=""/>
          <p:cNvSpPr/>
          <p:nvPr/>
        </p:nvSpPr>
        <p:spPr>
          <a:xfrm>
            <a:off x="859021" y="2587752"/>
            <a:ext cx="1783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Administration (2026)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Text 22" descr="" title=""/>
          <p:cNvSpPr/>
          <p:nvPr/>
        </p:nvSpPr>
        <p:spPr>
          <a:xfrm>
            <a:off x="2870701" y="2587752"/>
            <a:ext cx="2697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$979,297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Text 23" descr="" title=""/>
          <p:cNvSpPr/>
          <p:nvPr/>
        </p:nvSpPr>
        <p:spPr>
          <a:xfrm>
            <a:off x="5933941" y="2587752"/>
            <a:ext cx="2788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$662,000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Text 24" descr="" title=""/>
          <p:cNvSpPr/>
          <p:nvPr/>
        </p:nvSpPr>
        <p:spPr>
          <a:xfrm>
            <a:off x="859021" y="2761488"/>
            <a:ext cx="1783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Litigation (2026)</a:t>
            </a:r>
            <a:r>
              <a:rPr kumimoji="0" lang="en-US" sz="1000" b="0" i="0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Text 25" descr="" title=""/>
          <p:cNvSpPr/>
          <p:nvPr/>
        </p:nvSpPr>
        <p:spPr>
          <a:xfrm>
            <a:off x="2870701" y="2761488"/>
            <a:ext cx="2697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$1,558,218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Text 26" descr="" title=""/>
          <p:cNvSpPr/>
          <p:nvPr/>
        </p:nvSpPr>
        <p:spPr>
          <a:xfrm>
            <a:off x="5933941" y="2762131"/>
            <a:ext cx="2788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Shape 27" descr="" title=""/>
          <p:cNvSpPr/>
          <p:nvPr/>
        </p:nvSpPr>
        <p:spPr>
          <a:xfrm>
            <a:off x="3602221" y="2926981"/>
            <a:ext cx="1234440" cy="0"/>
          </a:xfrm>
          <a:prstGeom prst="line">
            <a:avLst/>
          </a:prstGeom>
          <a:noFill/>
          <a:ln w="6350">
            <a:solidFill>
              <a:srgbClr val="404040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Shape 28" descr="" title=""/>
          <p:cNvSpPr/>
          <p:nvPr/>
        </p:nvSpPr>
        <p:spPr>
          <a:xfrm>
            <a:off x="6665461" y="2935224"/>
            <a:ext cx="1325880" cy="0"/>
          </a:xfrm>
          <a:prstGeom prst="line">
            <a:avLst/>
          </a:prstGeom>
          <a:noFill/>
          <a:ln w="6350">
            <a:solidFill>
              <a:srgbClr val="404040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Text 29" descr="" title=""/>
          <p:cNvSpPr/>
          <p:nvPr/>
        </p:nvSpPr>
        <p:spPr>
          <a:xfrm>
            <a:off x="859021" y="2962656"/>
            <a:ext cx="1783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2" name="Text 30" descr="" title=""/>
          <p:cNvSpPr/>
          <p:nvPr/>
        </p:nvSpPr>
        <p:spPr>
          <a:xfrm>
            <a:off x="2870701" y="2962656"/>
            <a:ext cx="2697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$2,537,515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Text 31" descr="" title=""/>
          <p:cNvSpPr/>
          <p:nvPr/>
        </p:nvSpPr>
        <p:spPr>
          <a:xfrm>
            <a:off x="5933941" y="2962656"/>
            <a:ext cx="2788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594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$662,000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4" name="Text 32" descr="" title=""/>
          <p:cNvSpPr/>
          <p:nvPr/>
        </p:nvSpPr>
        <p:spPr>
          <a:xfrm>
            <a:off x="767581" y="3159253"/>
            <a:ext cx="3703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9C844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PROPERTY TAXES (MILLS)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Shape 33" descr="" title=""/>
          <p:cNvSpPr/>
          <p:nvPr/>
        </p:nvSpPr>
        <p:spPr>
          <a:xfrm>
            <a:off x="767581" y="3396997"/>
            <a:ext cx="8046720" cy="0"/>
          </a:xfrm>
          <a:prstGeom prst="line">
            <a:avLst/>
          </a:prstGeom>
          <a:noFill/>
          <a:ln w="9525">
            <a:solidFill>
              <a:srgbClr val="D2BE93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6" name="Text 34" descr="" title=""/>
          <p:cNvSpPr/>
          <p:nvPr/>
        </p:nvSpPr>
        <p:spPr>
          <a:xfrm>
            <a:off x="859021" y="3406141"/>
            <a:ext cx="1783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Equalized levy 2026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7" name="Text 35" descr="" title=""/>
          <p:cNvSpPr/>
          <p:nvPr/>
        </p:nvSpPr>
        <p:spPr>
          <a:xfrm>
            <a:off x="2870701" y="3406141"/>
            <a:ext cx="2697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97.8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8" name="Text 36" descr="" title=""/>
          <p:cNvSpPr/>
          <p:nvPr/>
        </p:nvSpPr>
        <p:spPr>
          <a:xfrm>
            <a:off x="5933941" y="3406141"/>
            <a:ext cx="2788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594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97.8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9" name="Text 37" descr="" title=""/>
          <p:cNvSpPr/>
          <p:nvPr/>
        </p:nvSpPr>
        <p:spPr>
          <a:xfrm>
            <a:off x="859021" y="3579877"/>
            <a:ext cx="1783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Equalized levy 2027</a:t>
            </a:r>
            <a:r>
              <a:rPr kumimoji="0" lang="en-US" sz="1000" b="1" i="0" u="none" strike="noStrike" kern="1200" cap="none" spc="0" normalizeH="0" baseline="3000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0" name="Text 38" descr="" title=""/>
          <p:cNvSpPr/>
          <p:nvPr/>
        </p:nvSpPr>
        <p:spPr>
          <a:xfrm>
            <a:off x="2870701" y="3579877"/>
            <a:ext cx="2697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99.0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1" name="Text 39" descr="" title=""/>
          <p:cNvSpPr/>
          <p:nvPr/>
        </p:nvSpPr>
        <p:spPr>
          <a:xfrm>
            <a:off x="5933941" y="3579877"/>
            <a:ext cx="2788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594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99.0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2" name="Text 40" descr="" title=""/>
          <p:cNvSpPr/>
          <p:nvPr/>
        </p:nvSpPr>
        <p:spPr>
          <a:xfrm>
            <a:off x="859021" y="3753613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Equalized levy 2028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3" name="Text 41" descr="" title=""/>
          <p:cNvSpPr/>
          <p:nvPr/>
        </p:nvSpPr>
        <p:spPr>
          <a:xfrm>
            <a:off x="859021" y="3927349"/>
            <a:ext cx="1783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  Debt levy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Text 42" descr="" title=""/>
          <p:cNvSpPr/>
          <p:nvPr/>
        </p:nvSpPr>
        <p:spPr>
          <a:xfrm>
            <a:off x="2870701" y="3931921"/>
            <a:ext cx="2697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~71.1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5" name="Text 43" descr="" title=""/>
          <p:cNvSpPr/>
          <p:nvPr/>
        </p:nvSpPr>
        <p:spPr>
          <a:xfrm>
            <a:off x="5933941" y="3927349"/>
            <a:ext cx="2788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~39.9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6" name="Text 44" descr="" title=""/>
          <p:cNvSpPr/>
          <p:nvPr/>
        </p:nvSpPr>
        <p:spPr>
          <a:xfrm>
            <a:off x="859021" y="4101085"/>
            <a:ext cx="1783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lvl="0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  O&amp;M Levy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7" name="Text 45" descr="" title=""/>
          <p:cNvSpPr/>
          <p:nvPr/>
        </p:nvSpPr>
        <p:spPr>
          <a:xfrm>
            <a:off x="2870701" y="4101085"/>
            <a:ext cx="2697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~27.9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8" name="Text 46" descr="" title=""/>
          <p:cNvSpPr/>
          <p:nvPr/>
        </p:nvSpPr>
        <p:spPr>
          <a:xfrm>
            <a:off x="5933941" y="4101085"/>
            <a:ext cx="2788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lvl="0" algn="ctr"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~19.2</a:t>
            </a:r>
            <a:r>
              <a:rPr lang="en-US" sz="1000" b="1" baseline="30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9" name="Shape 47" descr="" title=""/>
          <p:cNvSpPr/>
          <p:nvPr/>
        </p:nvSpPr>
        <p:spPr>
          <a:xfrm>
            <a:off x="3602221" y="4273501"/>
            <a:ext cx="1234440" cy="0"/>
          </a:xfrm>
          <a:prstGeom prst="line">
            <a:avLst/>
          </a:prstGeom>
          <a:noFill/>
          <a:ln w="6350">
            <a:solidFill>
              <a:srgbClr val="404040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0" name="Shape 48" descr="" title=""/>
          <p:cNvSpPr/>
          <p:nvPr/>
        </p:nvSpPr>
        <p:spPr>
          <a:xfrm>
            <a:off x="6665461" y="4278620"/>
            <a:ext cx="1325880" cy="0"/>
          </a:xfrm>
          <a:prstGeom prst="line">
            <a:avLst/>
          </a:prstGeom>
          <a:noFill/>
          <a:ln w="6350">
            <a:solidFill>
              <a:srgbClr val="404040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1" name="Text 49" descr="" title=""/>
          <p:cNvSpPr/>
          <p:nvPr/>
        </p:nvSpPr>
        <p:spPr>
          <a:xfrm>
            <a:off x="859021" y="4302253"/>
            <a:ext cx="1783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  Total 2028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2" name="Text 50" descr="" title=""/>
          <p:cNvSpPr/>
          <p:nvPr/>
        </p:nvSpPr>
        <p:spPr>
          <a:xfrm>
            <a:off x="2870701" y="4302253"/>
            <a:ext cx="2697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99.0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Text 51" descr="" title=""/>
          <p:cNvSpPr/>
          <p:nvPr/>
        </p:nvSpPr>
        <p:spPr>
          <a:xfrm>
            <a:off x="5933941" y="4302253"/>
            <a:ext cx="2788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594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59.1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Text 52" descr="" title=""/>
          <p:cNvSpPr/>
          <p:nvPr/>
        </p:nvSpPr>
        <p:spPr>
          <a:xfrm>
            <a:off x="767581" y="4536066"/>
            <a:ext cx="3703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9C844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TAX BILL – AVERAGE HOME</a:t>
            </a:r>
            <a:r>
              <a:rPr kumimoji="0" lang="en-US" sz="1000" b="1" i="0" u="none" strike="noStrike" kern="1200" cap="none" spc="0" normalizeH="0" baseline="30000" noProof="0" dirty="0">
                <a:ln>
                  <a:noFill/>
                </a:ln>
                <a:solidFill>
                  <a:srgbClr val="9C844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Shape 53" descr="" title=""/>
          <p:cNvSpPr/>
          <p:nvPr/>
        </p:nvSpPr>
        <p:spPr>
          <a:xfrm>
            <a:off x="767581" y="4773810"/>
            <a:ext cx="8046720" cy="0"/>
          </a:xfrm>
          <a:prstGeom prst="line">
            <a:avLst/>
          </a:prstGeom>
          <a:noFill/>
          <a:ln w="9525">
            <a:solidFill>
              <a:srgbClr val="D2BE93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Text 54" descr="" title=""/>
          <p:cNvSpPr/>
          <p:nvPr/>
        </p:nvSpPr>
        <p:spPr>
          <a:xfrm>
            <a:off x="859021" y="4782954"/>
            <a:ext cx="1783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2027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Text 55" descr="" title=""/>
          <p:cNvSpPr/>
          <p:nvPr/>
        </p:nvSpPr>
        <p:spPr>
          <a:xfrm>
            <a:off x="2870701" y="4782954"/>
            <a:ext cx="2697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$3,418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8" name="Text 56" descr="" title=""/>
          <p:cNvSpPr/>
          <p:nvPr/>
        </p:nvSpPr>
        <p:spPr>
          <a:xfrm>
            <a:off x="5933941" y="4782954"/>
            <a:ext cx="2788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594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$3,418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9" name="Text 57" descr="" title=""/>
          <p:cNvSpPr/>
          <p:nvPr/>
        </p:nvSpPr>
        <p:spPr>
          <a:xfrm>
            <a:off x="859021" y="4956690"/>
            <a:ext cx="17830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2028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0" name="Text 58" descr="" title=""/>
          <p:cNvSpPr/>
          <p:nvPr/>
        </p:nvSpPr>
        <p:spPr>
          <a:xfrm>
            <a:off x="2870701" y="4956690"/>
            <a:ext cx="269748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$3,418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1" name="Text 59" descr="" title=""/>
          <p:cNvSpPr/>
          <p:nvPr/>
        </p:nvSpPr>
        <p:spPr>
          <a:xfrm>
            <a:off x="5933941" y="4956690"/>
            <a:ext cx="2788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lvl="0" algn="ctr"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594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$2,040</a:t>
            </a:r>
            <a:r>
              <a:rPr lang="en-US" sz="1000" b="1" baseline="30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2" name="Shape 60" descr="" title=""/>
          <p:cNvSpPr/>
          <p:nvPr/>
        </p:nvSpPr>
        <p:spPr>
          <a:xfrm>
            <a:off x="2779261" y="5284813"/>
            <a:ext cx="28803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8C8C8C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3" name="Text 61" descr="" title=""/>
          <p:cNvSpPr/>
          <p:nvPr/>
        </p:nvSpPr>
        <p:spPr>
          <a:xfrm>
            <a:off x="2779261" y="5303101"/>
            <a:ext cx="2880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C8C8C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$0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annual tax savings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4" name="Shape 62" descr="" title=""/>
          <p:cNvSpPr/>
          <p:nvPr/>
        </p:nvSpPr>
        <p:spPr>
          <a:xfrm>
            <a:off x="5842501" y="5284813"/>
            <a:ext cx="2971800" cy="566928"/>
          </a:xfrm>
          <a:prstGeom prst="rect">
            <a:avLst/>
          </a:prstGeom>
          <a:solidFill>
            <a:srgbClr val="00594C"/>
          </a:solidFill>
          <a:ln w="12700">
            <a:solidFill>
              <a:srgbClr val="00594C"/>
            </a:solidFill>
            <a:prstDash val="solid"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5" name="Text 63" descr="" title=""/>
          <p:cNvSpPr/>
          <p:nvPr/>
        </p:nvSpPr>
        <p:spPr>
          <a:xfrm>
            <a:off x="5842501" y="5303101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$1,378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annual tax savings per average home (2028)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6" name="Text 64" descr="" title=""/>
          <p:cNvSpPr/>
          <p:nvPr/>
        </p:nvSpPr>
        <p:spPr>
          <a:xfrm>
            <a:off x="859021" y="5284813"/>
            <a:ext cx="1783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9C844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TAX SAVINGS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7" name="Text 65" descr="" title=""/>
          <p:cNvSpPr/>
          <p:nvPr/>
        </p:nvSpPr>
        <p:spPr>
          <a:xfrm>
            <a:off x="499056" y="5987967"/>
            <a:ext cx="8046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(1) Litigation costs increased in 2026 over amounts budgeted.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8" name="Text 66" descr="" title=""/>
          <p:cNvSpPr/>
          <p:nvPr/>
        </p:nvSpPr>
        <p:spPr>
          <a:xfrm>
            <a:off x="499056" y="6146463"/>
            <a:ext cx="8046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(2) Opportunity to lower mills for 2027 was missed when refinancing offer was rejected in June 2026.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9" name="Text 67" descr="" title=""/>
          <p:cNvSpPr/>
          <p:nvPr/>
        </p:nvSpPr>
        <p:spPr>
          <a:xfrm>
            <a:off x="499056" y="6463455"/>
            <a:ext cx="8046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(4) Average home value in Reunion is $564,090.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1" name="Text 66" descr="" title="">
            <a:extLst>
              <a:ext uri="{FF2B5EF4-FFF2-40B4-BE49-F238E27FC236}">
                <a16:creationId xmlns:a16="http://schemas.microsoft.com/office/drawing/2014/main" id="{3463997D-4C8D-1B9F-F261-E9CCB70B3C17}"/>
              </a:ext>
            </a:extLst>
          </p:cNvPr>
          <p:cNvSpPr/>
          <p:nvPr/>
        </p:nvSpPr>
        <p:spPr>
          <a:xfrm>
            <a:off x="499056" y="6304959"/>
            <a:ext cx="8046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(3) </a:t>
            </a:r>
            <a:r>
              <a:rPr lang="en-US" sz="1000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Reduction in O&amp;M Levy c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alculated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based on reduction in </a:t>
            </a:r>
            <a:r>
              <a:rPr lang="en-US" sz="1000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costs.  </a:t>
            </a:r>
            <a:r>
              <a:rPr lang="en-US" sz="1000" b="1" dirty="0">
                <a:solidFill>
                  <a:srgbClr val="7F7F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Districts may decide to levy more to reduce fees or address deferred maintenance.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16="http://schemas.microsoft.com/office/drawing/2014/main" xmlns:adec="http://schemas.microsoft.com/office/drawing/2017/decorative" xmlns:p16="http://schemas.microsoft.com/office/powerpoint/2015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 descr="" title="">
            <a:extLst>
              <a:ext uri="{FF2B5EF4-FFF2-40B4-BE49-F238E27FC236}">
                <a16:creationId xmlns:a16="http://schemas.microsoft.com/office/drawing/2014/main" id="{21739CA5-F0F5-48E1-8E8C-F24B71827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9144000" cy="6861324"/>
          </a:xfrm>
          <a:prstGeom prst="rect">
            <a:avLst/>
          </a:prstGeom>
          <a:solidFill>
            <a:srgbClr val="0059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ounded Rectangle 3" descr="" title="">
            <a:extLst>
              <a:ext uri="{FF2B5EF4-FFF2-40B4-BE49-F238E27FC236}">
                <a16:creationId xmlns:a16="http://schemas.microsoft.com/office/drawing/2014/main" id="{3EAD2937-F230-41D4-B9C5-975B129BF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5058" y="640080"/>
            <a:ext cx="8190312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 19" descr="" title="">
            <a:extLst>
              <a:ext uri="{FF2B5EF4-FFF2-40B4-BE49-F238E27FC236}">
                <a16:creationId xmlns:a16="http://schemas.microsoft.com/office/drawing/2014/main" id="{CCD444A3-C338-4886-B7F1-4BA2AF46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6018" y="960109"/>
            <a:ext cx="7708392" cy="493776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5" descr="" title="">
            <a:extLst>
              <a:ext uri="{FF2B5EF4-FFF2-40B4-BE49-F238E27FC236}">
                <a16:creationId xmlns:a16="http://schemas.microsoft.com/office/drawing/2014/main" id="{423E09D0-3955-0B86-F03E-BCFB196F4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98" y="2744517"/>
            <a:ext cx="7708392" cy="960357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594C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98748909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Retrospect">
  <a:themeElements>
    <a:clrScheme name="Retrospect">
      <a:dk1>
        <a:srgbClr val="000000"/>
      </a:dk1>
      <a:lt1>
        <a:sysClr val="window" lastClr="FFFFFF"/>
      </a:lt1>
      <a:dk2>
        <a:srgbClr val="404040"/>
      </a:dk2>
      <a:lt2>
        <a:srgbClr val="F2F2F2"/>
      </a:lt2>
      <a:accent1>
        <a:srgbClr val="00594C"/>
      </a:accent1>
      <a:accent2>
        <a:srgbClr val="9C844F"/>
      </a:accent2>
      <a:accent3>
        <a:srgbClr val="8C8C8C"/>
      </a:accent3>
      <a:accent4>
        <a:srgbClr val="D2BE93"/>
      </a:accent4>
      <a:accent5>
        <a:srgbClr val="A6A6A6"/>
      </a:accent5>
      <a:accent6>
        <a:srgbClr val="5E8C84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terms:created xsi:type="dcterms:W3CDTF">1900-01-01T07:00:00.0000000Z</dcterms:created>
  <dcterms:modified xsi:type="dcterms:W3CDTF">1900-01-01T07:00:00.0000000Z</dcterms:modified>
</coreProperties>
</file>

<file path=docProps/custom.xml><?xml version="1.0" encoding="utf-8"?>
<op:Properties xmlns:vt="http://schemas.openxmlformats.org/officeDocument/2006/docPropsVTypes" xmlns:op="http://schemas.openxmlformats.org/officeDocument/2006/custom-properties"/>
</file>